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21"/>
  </p:notesMasterIdLst>
  <p:handoutMasterIdLst>
    <p:handoutMasterId r:id="rId22"/>
  </p:handoutMasterIdLst>
  <p:sldIdLst>
    <p:sldId id="261" r:id="rId3"/>
    <p:sldId id="292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06" r:id="rId12"/>
    <p:sldId id="307" r:id="rId13"/>
    <p:sldId id="288" r:id="rId14"/>
    <p:sldId id="289" r:id="rId15"/>
    <p:sldId id="290" r:id="rId16"/>
    <p:sldId id="305" r:id="rId17"/>
    <p:sldId id="311" r:id="rId18"/>
    <p:sldId id="312" r:id="rId19"/>
    <p:sldId id="304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582"/>
    <a:srgbClr val="DECC73"/>
    <a:srgbClr val="4A8319"/>
    <a:srgbClr val="0066A1"/>
    <a:srgbClr val="541868"/>
    <a:srgbClr val="0081C6"/>
    <a:srgbClr val="D5EAAC"/>
    <a:srgbClr val="810031"/>
    <a:srgbClr val="81004F"/>
    <a:srgbClr val="CC7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3" autoAdjust="0"/>
    <p:restoredTop sz="74572" autoAdjust="0"/>
  </p:normalViewPr>
  <p:slideViewPr>
    <p:cSldViewPr snapToGrid="0">
      <p:cViewPr>
        <p:scale>
          <a:sx n="100" d="100"/>
          <a:sy n="100" d="100"/>
        </p:scale>
        <p:origin x="-1944" y="-72"/>
      </p:cViewPr>
      <p:guideLst>
        <p:guide orient="horz" pos="21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98410C-3994-7848-AD87-1345C0B289CD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80355-99DB-C14A-B605-BB511CAA4E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52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92BE84-67AA-4741-883B-21FBB3EF83D9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078060-C0C2-3C44-A996-A817E495B2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78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journalcitation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A25D83-5383-034D-83E2-14F1136A0A6D}" type="slidenum">
              <a:rPr lang="en-US" sz="1200"/>
              <a:pPr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next two sections are: Authors &amp; Institutions, Reviewers &amp; Editors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4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Steps 5 and 6 lead you through Details &amp; Comments, and File Upload.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8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final step is to Review &amp; Submit.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You will be alerted to any missing items before you submit your article.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Clicking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submit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finalizes the process.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E4EBC3B-C3DA-E443-9F65-6108E95AE9A1}" type="slidenum">
              <a:rPr lang="en-US" sz="1200"/>
              <a:pPr algn="r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You can check the status of any manuscript you have in review via the dashboard.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458F563-1E65-D942-8D43-80253A5E7A39}" type="slidenum">
              <a:rPr lang="en-US" sz="1200"/>
              <a:pPr algn="r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Once an article is submitted, the review process begins. The IEEE peer review process is designed to ensure the high quality of every article submitted to and published by IEEE.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Paper is received,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Sent to Editor-in-Chief,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Assigned to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Associate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Editor,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Reviewers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are contacted,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Reviewers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accept the task,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When the required number of reviews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are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received, the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Associate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Editor makes a recommendation to the Editor-in-Chief,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Editor-in-Chief makes final decision.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steps in this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review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process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vary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by publication, and the author can track progress of the review through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ScholarOne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Manuscripts for most publications.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F04A0A2-F568-F049-A770-C72F36CEA605}" type="slidenum">
              <a:rPr lang="en-US" sz="1200"/>
              <a:pPr algn="r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Possible Review Decisions can be:</a:t>
            </a:r>
          </a:p>
          <a:p>
            <a:endParaRPr lang="en-US" b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ACCEPT: Congratulations! The paper now is entered into a production process.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ACCEPT WITH MINOR CORRECTIONS: This is the most common form for acceptance. One or more of the referees have made suggestions for improvement. Only minor changes are needed.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RESUBMIT: The paper has major deficiencies that could be repaired by the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author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according to the referees. You can resubmit after you have addressed the problems.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REJECT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:  If you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have a rejection from a top publication (IEEE Transactions, for example),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can try submitting the paper to a less prestigious publication.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4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Unlike periodicals that are managed by IEEE, the process for submitting papers to IEEE sponsored conferences varies from conference to conference.  </a:t>
            </a: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For complete information, please see the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“Call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Papers”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for the conference(s) in question. There you will find information about submission and review dates, acceptable formats for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submission,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and presentation requirements for accepted papers.</a:t>
            </a: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To search for a specific conference, go the main Conferences &amp; Events page on </a:t>
            </a:r>
            <a:r>
              <a:rPr lang="en-US" dirty="0" err="1" smtClean="0">
                <a:latin typeface="Verdana" pitchFamily="34" charset="0"/>
                <a:ea typeface="ＭＳ Ｐゴシック" charset="0"/>
                <a:cs typeface="ＭＳ Ｐゴシック" charset="0"/>
              </a:rPr>
              <a:t>ieee.org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.  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7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If your paper is accepted to an IEEE sponsored conference, you will receive submission instructions from a conference editor or volunteer. </a:t>
            </a: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The author is supplied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with a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link to follow and must enter certain information into a Web-based form. The instructions will take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the author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through step by step, providing links to templates, directions for PDF </a:t>
            </a:r>
            <a:r>
              <a:rPr lang="en-US" dirty="0" err="1" smtClean="0">
                <a:latin typeface="Verdana" pitchFamily="34" charset="0"/>
                <a:ea typeface="ＭＳ Ｐゴシック" charset="0"/>
                <a:cs typeface="ＭＳ Ｐゴシック" charset="0"/>
              </a:rPr>
              <a:t>eXpress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, etc., and also asks you to submit an e-copyright form. </a:t>
            </a: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For general information for authors, go to the conference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sponsor’s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information page.</a:t>
            </a:r>
            <a:r>
              <a:rPr lang="en-US" u="sng" dirty="0" smtClean="0">
                <a:solidFill>
                  <a:srgbClr val="0000FF"/>
                </a:solidFill>
                <a:latin typeface="Verdana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u="sng" dirty="0" smtClean="0">
                <a:solidFill>
                  <a:srgbClr val="0000FF"/>
                </a:solidFill>
                <a:latin typeface="Verdana" pitchFamily="34" charset="0"/>
                <a:ea typeface="ＭＳ Ｐゴシック" charset="0"/>
                <a:cs typeface="ＭＳ Ｐゴシック" charset="0"/>
              </a:rPr>
            </a:br>
            <a:endParaRPr lang="en-US" u="sng" dirty="0" smtClean="0">
              <a:solidFill>
                <a:srgbClr val="0000FF"/>
              </a:solidFill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47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IEEE would like you to reach your full potential as a published author.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I'd like to invite you to visit our Authors page on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ieee.org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Also, feel free 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browse the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IEEE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Xplore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digital library. As an IEEE author, you will see that you are among very good company. 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Thank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1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You can publish with IEEE by following four main steps.</a:t>
            </a:r>
          </a:p>
          <a:p>
            <a:endParaRPr lang="en-US" dirty="0" smtClean="0">
              <a:latin typeface="Verdana"/>
              <a:ea typeface="ＭＳ Ｐゴシック" charset="0"/>
              <a:cs typeface="Verdana"/>
            </a:endParaRP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Choose the appropriate IEEE periodical for your research.</a:t>
            </a: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Prepare your manuscript using IEEE standards.</a:t>
            </a: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Submit your article via E-Submission process.</a:t>
            </a: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And, the review process once your article has been submitted.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9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Publish your research in the IEEE periodical or transaction where it will have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the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most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impact.</a:t>
            </a:r>
            <a:endParaRPr lang="en-US" dirty="0" smtClean="0">
              <a:latin typeface="Verdana"/>
              <a:ea typeface="ＭＳ Ｐゴシック" charset="0"/>
              <a:cs typeface="Verdana"/>
            </a:endParaRP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Base your decision by looking at several different factors:</a:t>
            </a: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- Does the scope and audience of the periodical line up well with my research? Will I get the readership that</a:t>
            </a:r>
            <a:r>
              <a:rPr lang="ja-JP" altLang="en-US" dirty="0" smtClean="0">
                <a:latin typeface="Verdana"/>
                <a:ea typeface="ＭＳ Ｐゴシック" charset="0"/>
                <a:cs typeface="Verdana"/>
              </a:rPr>
              <a:t>’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s right for my research?</a:t>
            </a: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- How prestigious is the periodical? Look at the Impact Factor, </a:t>
            </a:r>
            <a:r>
              <a:rPr lang="en-US" dirty="0" err="1" smtClean="0">
                <a:latin typeface="Verdana"/>
                <a:ea typeface="ＭＳ Ｐゴシック" charset="0"/>
                <a:cs typeface="Verdana"/>
              </a:rPr>
              <a:t>Eigenfactor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,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and Article Influence scores—all three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measure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how a periodical or transaction ranks in comparison to its peers. Go to </a:t>
            </a:r>
            <a:r>
              <a:rPr lang="en-US" u="sng" dirty="0" smtClean="0">
                <a:solidFill>
                  <a:srgbClr val="0000FF"/>
                </a:solidFill>
                <a:latin typeface="Verdana"/>
                <a:ea typeface="ＭＳ Ｐゴシック" charset="0"/>
                <a:cs typeface="Verdana"/>
                <a:hlinkClick r:id="rId3"/>
              </a:rPr>
              <a:t>http://www.ieee.org/periodicalcitations.html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 to learn more.</a:t>
            </a: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- How available is the periodical? Look at the periodical cost-effectiveness, which provides the cost per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article </a:t>
            </a:r>
            <a:r>
              <a:rPr lang="en-US" dirty="0" smtClean="0">
                <a:latin typeface="Verdana"/>
                <a:ea typeface="ＭＳ Ｐゴシック" charset="0"/>
                <a:cs typeface="Verdana"/>
              </a:rPr>
              <a:t>for fee-based periodicals. In general, the more expensive a periodical, the less available it will be to your audience. </a:t>
            </a:r>
          </a:p>
          <a:p>
            <a:r>
              <a:rPr lang="en-US" dirty="0" smtClean="0">
                <a:latin typeface="Verdana"/>
                <a:ea typeface="ＭＳ Ｐゴシック" charset="0"/>
                <a:cs typeface="Verdana"/>
              </a:rPr>
              <a:t>- Finally, consider publishing in open access periodicals that will be available to a wider audience.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4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To find a periodical on IEEE </a:t>
            </a:r>
            <a:r>
              <a:rPr lang="en-US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Xplore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, you can browse by title or you can narrow the periodicals by topic.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8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Once you select a periodical, you will find the aim and scope of the periodical, publication details, content announcements, and author resources on each periodical</a:t>
            </a:r>
            <a:r>
              <a:rPr lang="ja-JP" alt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s homepage.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2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IEEE Author Digital Toolbox contains tools and information to ensure that you get all the information you need to prepare your manuscript for publication.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IEEE Style Manual provides editorial guidelines for all IEEE transactions, periodicals, and letters. 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There is also a tool for validating references, an IEEE PDF Checker, and the IEEE Editing Assistance program to refine the use of English in your manuscript, along with other information.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Templates and instructions for how to prepare articles are included for all IEEE periodicals and transactions. 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You will also find tips for how to prepare multimedia materials for publication.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The IEEE Author Digital Toolbox also contains information about submitting articles, the article proof review process, and ordering reprints.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6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 smtClean="0">
                <a:latin typeface="Calibri" charset="0"/>
                <a:ea typeface="ＭＳ Ｐゴシック" charset="0"/>
                <a:cs typeface="ＭＳ Ｐゴシック" charset="0"/>
              </a:rPr>
              <a:t>The submission process is easy through IEEE </a:t>
            </a:r>
            <a:r>
              <a:rPr lang="en-US" sz="900" b="1" i="1" dirty="0" err="1" smtClean="0">
                <a:latin typeface="Calibri" charset="0"/>
                <a:ea typeface="ＭＳ Ｐゴシック" charset="0"/>
                <a:cs typeface="ＭＳ Ｐゴシック" charset="0"/>
              </a:rPr>
              <a:t>Xplore</a:t>
            </a:r>
            <a:r>
              <a:rPr lang="en-US" sz="900" b="1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To submit an article to an IEEE periodical or transaction, go to that publication’s homepage in IEEE Xplore.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Click on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“Submit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Manuscript”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and follow the prompts to set up an account.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1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The IEEE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Web-based workflow includes electronic submission via </a:t>
            </a:r>
            <a:r>
              <a:rPr lang="en-US" dirty="0" err="1" smtClean="0">
                <a:latin typeface="Verdana" pitchFamily="34" charset="0"/>
                <a:ea typeface="ＭＳ Ｐゴシック" charset="0"/>
                <a:cs typeface="ＭＳ Ｐゴシック" charset="0"/>
              </a:rPr>
              <a:t>ScholarOne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 Manuscripts. You will start</a:t>
            </a:r>
            <a:r>
              <a:rPr lang="en-US" baseline="0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 here, at the Help Center by clicking “Author.”</a:t>
            </a:r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This process has shortened the time from submission to IEEE publication.  It also helps authors track a paper</a:t>
            </a:r>
            <a:r>
              <a:rPr lang="ja-JP" alt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s progress.</a:t>
            </a: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For questions, go to the URL at the bottom of the screen.</a:t>
            </a: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9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Now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you</a:t>
            </a:r>
            <a:r>
              <a:rPr lang="en-US" baseline="0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are in the author center.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To submit an article, follow the on-screen directions through the process. The progress bar on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the side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the page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shows when each step of the submission process is complete.</a:t>
            </a: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The IEEE </a:t>
            </a:r>
            <a:r>
              <a:rPr lang="en-US" dirty="0" err="1" smtClean="0">
                <a:latin typeface="Verdana" pitchFamily="34" charset="0"/>
                <a:ea typeface="ＭＳ Ｐゴシック" charset="0"/>
                <a:cs typeface="ＭＳ Ｐゴシック" charset="0"/>
              </a:rPr>
              <a:t>ScholarOne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 author center will</a:t>
            </a:r>
            <a:r>
              <a:rPr lang="en-US" baseline="0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 guide you through seven steps to submission. The first two are: </a:t>
            </a:r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Type, Title &amp; Abstract,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Attributes/Keyword </a:t>
            </a:r>
            <a:r>
              <a:rPr lang="en-US" dirty="0" smtClean="0">
                <a:latin typeface="Verdana" pitchFamily="34" charset="0"/>
                <a:ea typeface="ＭＳ Ｐゴシック" charset="0"/>
                <a:cs typeface="ＭＳ Ｐゴシック" charset="0"/>
              </a:rPr>
              <a:t>selection</a:t>
            </a: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Verdana" pitchFamily="34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060-C0C2-3C44-A996-A817E495B2C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0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9B3D1-C9CE-DF4A-BE6F-841081F08A82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F72E4A-862A-4948-ACDE-697B00DE29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1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D7EF8-E801-8846-AFE6-23A15B32292D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85DA64-3CE4-F048-B8F2-F194474CD9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3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1E5E2-40C7-0749-BD2E-BF08EC9F4543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BBA394-4614-414A-99DD-591116B36F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7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6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0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F2686-1FE1-3F49-827A-397A0F8A5AC7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4F66D8-224F-9548-8A53-7705C7A37F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4A6D4-4C85-9246-B83A-D9A22793F450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17A5D-B1CB-E648-A528-E2FB6DC3DC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D6A76-8CC7-A443-AFA3-0301412E1D79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5BC44-4535-8943-80B2-31089CA105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0AA0D-41F1-0F4F-8A62-5E5B1E7A2656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93AAEE-6CB5-CC43-972A-B62B26CD7C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5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5EFD3-15BF-814E-85E9-3A70A11DEBA5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CB2D31-052A-774E-A962-4B881AC73A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B5BEA-144A-854D-87C3-EF58C00FAF9B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E95171-F75C-384C-8BD8-1FB8475085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2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B6DA7-4B0D-4D47-BA3B-5FCCFD17637E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B76180-D765-3143-901E-F87F183A2C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22BE6-B5C1-F942-8ED2-EF575B57F336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2A8A9-95F7-334C-8CE8-E76B1DD84AF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5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C5D8B02B-3A00-534C-B9C6-F8FDD492B99C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EC387A2E-DE77-E44E-99BD-CA3D3539BD8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9" r:id="rId13"/>
    <p:sldLayoutId id="2147485270" r:id="rId14"/>
    <p:sldLayoutId id="2147485271" r:id="rId15"/>
    <p:sldLayoutId id="2147485272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0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0"/>
        <a:buChar char="§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C26E0C0F-C281-AD4F-B948-B2878C5E458C}" type="datetime1">
              <a:rPr lang="en-US"/>
              <a:pPr/>
              <a:t>10/18/2012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57CF8536-CEDF-1843-B441-AB49BB0D329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chelp.manuscriptcentral.com/gethelpno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>
          <a:xfrm>
            <a:off x="1295400" y="1519238"/>
            <a:ext cx="7162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How to Publish </a:t>
            </a:r>
            <a:b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with IEEE</a:t>
            </a:r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>
          <a:xfrm>
            <a:off x="1271588" y="3962400"/>
            <a:ext cx="4440237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Name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Title</a:t>
            </a:r>
          </a:p>
          <a:p>
            <a:pPr eaLnBrk="1" hangingPunct="1">
              <a:buFont typeface="Wingdings" charset="0"/>
              <a:buNone/>
            </a:pPr>
            <a:endParaRPr lang="en-US" sz="1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1800" b="0" dirty="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rPr>
              <a:t>Date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54" y="3182404"/>
            <a:ext cx="4017451" cy="209557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6" y="3182404"/>
            <a:ext cx="3292474" cy="249681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517649" y="2508252"/>
            <a:ext cx="16176" cy="88053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14F66D8-224F-9548-8A53-7705C7A37F6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70800" cy="1143000"/>
          </a:xfrm>
        </p:spPr>
        <p:txBody>
          <a:bodyPr/>
          <a:lstStyle/>
          <a:p>
            <a:r>
              <a:rPr lang="en-US" sz="2200" dirty="0" smtClean="0">
                <a:solidFill>
                  <a:srgbClr val="810031"/>
                </a:solidFill>
              </a:rPr>
              <a:t>Submit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To submit an article, follow the on-screen directions</a:t>
            </a:r>
            <a:endParaRPr lang="en-US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12" name="Right Arrow 11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rgbClr val="81003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8" name="Alternate Process 17"/>
          <p:cNvSpPr/>
          <p:nvPr/>
        </p:nvSpPr>
        <p:spPr bwMode="auto">
          <a:xfrm>
            <a:off x="740839" y="2231013"/>
            <a:ext cx="1862666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3   Authors &amp;</a:t>
            </a:r>
            <a:br>
              <a:rPr lang="en-US" sz="1600" dirty="0" smtClean="0">
                <a:solidFill>
                  <a:schemeClr val="bg1"/>
                </a:solidFill>
                <a:latin typeface="Verdana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     Institutions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520267" y="2836333"/>
            <a:ext cx="16176" cy="88053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5262040" y="3793070"/>
            <a:ext cx="3373960" cy="1464733"/>
          </a:xfrm>
          <a:prstGeom prst="roundRect">
            <a:avLst>
              <a:gd name="adj" fmla="val 10309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42438" y="2345266"/>
            <a:ext cx="317500" cy="31750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2" name="Alternate Process 21"/>
          <p:cNvSpPr/>
          <p:nvPr/>
        </p:nvSpPr>
        <p:spPr bwMode="auto">
          <a:xfrm>
            <a:off x="4618572" y="2231013"/>
            <a:ext cx="1862666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4   Reviewers</a:t>
            </a:r>
          </a:p>
          <a:p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    &amp; Editors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20171" y="2345266"/>
            <a:ext cx="317500" cy="31750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274230" y="3708400"/>
            <a:ext cx="2749549" cy="1955800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363248" y="2175933"/>
            <a:ext cx="0" cy="353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1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91" y="3182408"/>
            <a:ext cx="3586163" cy="23463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926" y="4347692"/>
            <a:ext cx="3292474" cy="11314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</p:spPr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3400" y="6172200"/>
            <a:ext cx="685800" cy="365125"/>
          </a:xfrm>
        </p:spPr>
        <p:txBody>
          <a:bodyPr/>
          <a:lstStyle/>
          <a:p>
            <a:fld id="{B14F66D8-224F-9548-8A53-7705C7A37F6F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517649" y="2448983"/>
            <a:ext cx="16176" cy="88053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10" name="Date Placeholder 3"/>
          <p:cNvSpPr txBox="1">
            <a:spLocks/>
          </p:cNvSpPr>
          <p:nvPr/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14F66D8-224F-9548-8A53-7705C7A37F6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609600"/>
            <a:ext cx="76708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en-US" sz="2200" dirty="0" smtClean="0">
                <a:solidFill>
                  <a:srgbClr val="810031"/>
                </a:solidFill>
              </a:rPr>
              <a:t>Submit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To submit an article, follow the on-screen directions</a:t>
            </a:r>
            <a:endParaRPr lang="en-US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14" name="Right Arrow 13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rgbClr val="81003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9" name="Alternate Process 18"/>
          <p:cNvSpPr/>
          <p:nvPr/>
        </p:nvSpPr>
        <p:spPr bwMode="auto">
          <a:xfrm>
            <a:off x="740839" y="2231013"/>
            <a:ext cx="1862666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5   Details &amp;</a:t>
            </a:r>
            <a:br>
              <a:rPr lang="en-US" sz="1600" dirty="0" smtClean="0">
                <a:solidFill>
                  <a:schemeClr val="bg1"/>
                </a:solidFill>
                <a:latin typeface="Verdana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     Comments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536443" y="2396049"/>
            <a:ext cx="757" cy="134621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5168902" y="3860806"/>
            <a:ext cx="3060697" cy="1625594"/>
          </a:xfrm>
          <a:prstGeom prst="roundRect">
            <a:avLst>
              <a:gd name="adj" fmla="val 7184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2438" y="2345266"/>
            <a:ext cx="317500" cy="31750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3" name="Alternate Process 22"/>
          <p:cNvSpPr/>
          <p:nvPr/>
        </p:nvSpPr>
        <p:spPr bwMode="auto">
          <a:xfrm>
            <a:off x="4618572" y="2231014"/>
            <a:ext cx="1862666" cy="495254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0" bIns="0" rtlCol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6   File Upload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720171" y="2328332"/>
            <a:ext cx="317500" cy="31750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363248" y="2175933"/>
            <a:ext cx="0" cy="353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40" y="2853263"/>
            <a:ext cx="2387154" cy="18314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87401" y="3471336"/>
            <a:ext cx="3268133" cy="71966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dirty="0"/>
              <a:t>This page is </a:t>
            </a:r>
            <a:r>
              <a:rPr lang="en-US" sz="1200" dirty="0" smtClean="0"/>
              <a:t>periodical-specific </a:t>
            </a:r>
            <a:r>
              <a:rPr lang="en-US" sz="1200" dirty="0"/>
              <a:t>and may include an area for a cover letter, as well as any other </a:t>
            </a:r>
            <a:r>
              <a:rPr lang="en-US" sz="1200" dirty="0" smtClean="0"/>
              <a:t>required submission </a:t>
            </a:r>
            <a:r>
              <a:rPr lang="en-US" sz="1200" dirty="0"/>
              <a:t>information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732362" y="3378204"/>
            <a:ext cx="3348574" cy="821266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 txBox="1">
            <a:spLocks noGrp="1"/>
          </p:cNvSpPr>
          <p:nvPr/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B1BF72-7B50-9D44-A0C3-BD5370A1CDDA}" type="datetime1">
              <a:rPr lang="en-US" sz="1000">
                <a:solidFill>
                  <a:srgbClr val="898989"/>
                </a:solidFill>
              </a:rPr>
              <a:pPr/>
              <a:t>10/18/2012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606D4B-32E1-2B4D-B22C-D4E504174366}" type="slidenum">
              <a:rPr lang="en-US" sz="1000">
                <a:solidFill>
                  <a:srgbClr val="898989"/>
                </a:solidFill>
              </a:rPr>
              <a:pPr/>
              <a:t>12</a:t>
            </a:fld>
            <a:endParaRPr lang="en-US" sz="1000" dirty="0">
              <a:solidFill>
                <a:srgbClr val="898989"/>
              </a:solidFill>
            </a:endParaRPr>
          </a:p>
        </p:txBody>
      </p:sp>
      <p:pic>
        <p:nvPicPr>
          <p:cNvPr id="22534" name="Content Placeholder 5" descr="Screen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21812"/>
          <a:stretch>
            <a:fillRect/>
          </a:stretch>
        </p:blipFill>
        <p:spPr bwMode="auto">
          <a:xfrm>
            <a:off x="838201" y="1839385"/>
            <a:ext cx="4316573" cy="35708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5802313" y="2523596"/>
            <a:ext cx="28903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r>
              <a:rPr lang="en-US" sz="2000" dirty="0" smtClean="0">
                <a:latin typeface="Verdana" charset="0"/>
              </a:rPr>
              <a:t>Clicking </a:t>
            </a:r>
            <a:r>
              <a:rPr lang="en-US" sz="2000" dirty="0">
                <a:latin typeface="Verdana" charset="0"/>
              </a:rPr>
              <a:t>submit </a:t>
            </a:r>
          </a:p>
          <a:p>
            <a:r>
              <a:rPr lang="en-US" sz="2000" dirty="0">
                <a:latin typeface="Verdana" charset="0"/>
              </a:rPr>
              <a:t>finalizes the </a:t>
            </a:r>
            <a:r>
              <a:rPr lang="en-US" sz="2000" dirty="0" smtClean="0">
                <a:latin typeface="Verdana" charset="0"/>
              </a:rPr>
              <a:t>process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en-US" sz="2200" dirty="0" smtClean="0">
                <a:solidFill>
                  <a:srgbClr val="810031"/>
                </a:solidFill>
              </a:rPr>
              <a:t>Submit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The final step is review and submit</a:t>
            </a:r>
            <a:endParaRPr lang="en-US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11" name="Right Arrow 10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rgbClr val="81003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 flipV="1">
            <a:off x="1507054" y="4648204"/>
            <a:ext cx="0" cy="44026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17" name="Alternate Process 16"/>
          <p:cNvSpPr/>
          <p:nvPr/>
        </p:nvSpPr>
        <p:spPr bwMode="auto">
          <a:xfrm>
            <a:off x="664625" y="4974201"/>
            <a:ext cx="1862666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7   Review &amp;</a:t>
            </a:r>
            <a:br>
              <a:rPr lang="en-US" sz="1600" dirty="0" smtClean="0">
                <a:solidFill>
                  <a:schemeClr val="bg1"/>
                </a:solidFill>
                <a:latin typeface="Verdana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     Submit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66224" y="5088454"/>
            <a:ext cx="317500" cy="31750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69363" y="2760134"/>
            <a:ext cx="563037" cy="330199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232400" y="2929467"/>
            <a:ext cx="4783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ounded Rectangle 28"/>
          <p:cNvSpPr/>
          <p:nvPr/>
        </p:nvSpPr>
        <p:spPr bwMode="auto">
          <a:xfrm>
            <a:off x="5710760" y="2497664"/>
            <a:ext cx="2916770" cy="778935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802313" y="4081463"/>
            <a:ext cx="28903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r>
              <a:rPr lang="en-US" sz="2000" dirty="0">
                <a:latin typeface="Verdana" charset="0"/>
              </a:rPr>
              <a:t>You will be alerted </a:t>
            </a:r>
          </a:p>
          <a:p>
            <a:r>
              <a:rPr lang="en-US" sz="2000" dirty="0">
                <a:latin typeface="Verdana" charset="0"/>
              </a:rPr>
              <a:t>to any missing items</a:t>
            </a:r>
            <a:endParaRPr lang="en-US" sz="200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4038600" y="4487334"/>
            <a:ext cx="16721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1003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4" name="Rounded Rectangle 33"/>
          <p:cNvSpPr/>
          <p:nvPr/>
        </p:nvSpPr>
        <p:spPr bwMode="auto">
          <a:xfrm>
            <a:off x="5710760" y="4055531"/>
            <a:ext cx="2916770" cy="778935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 txBox="1">
            <a:spLocks noGrp="1"/>
          </p:cNvSpPr>
          <p:nvPr/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E199B1-651C-0444-B32C-CD7B1B74B7F1}" type="datetime1">
              <a:rPr lang="en-US" sz="1000">
                <a:solidFill>
                  <a:srgbClr val="898989"/>
                </a:solidFill>
              </a:rPr>
              <a:pPr/>
              <a:t>10/18/2012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969800-756D-6042-B20D-FB6A2287E440}" type="slidenum">
              <a:rPr lang="en-US" sz="1000">
                <a:solidFill>
                  <a:srgbClr val="898989"/>
                </a:solidFill>
              </a:rPr>
              <a:pPr/>
              <a:t>13</a:t>
            </a:fld>
            <a:endParaRPr lang="en-US" sz="1000" dirty="0">
              <a:solidFill>
                <a:srgbClr val="898989"/>
              </a:solidFill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9" y="1821924"/>
            <a:ext cx="4407358" cy="304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6708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en-US" sz="2200" dirty="0" smtClean="0">
                <a:solidFill>
                  <a:srgbClr val="810031"/>
                </a:solidFill>
              </a:rPr>
              <a:t>Submit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Check the status of your review</a:t>
            </a:r>
            <a:endParaRPr lang="en-US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9" name="Right Arrow 8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rgbClr val="81003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03331" y="1786510"/>
            <a:ext cx="3327398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Track status </a:t>
            </a:r>
            <a:r>
              <a:rPr lang="en-US" sz="1800" dirty="0"/>
              <a:t>and view the details </a:t>
            </a:r>
            <a:r>
              <a:rPr lang="en-US" sz="1800" dirty="0" smtClean="0"/>
              <a:t>of your manuscripts </a:t>
            </a:r>
            <a:br>
              <a:rPr lang="en-US" sz="1800" dirty="0" smtClean="0"/>
            </a:br>
            <a:r>
              <a:rPr lang="en-US" sz="1800" dirty="0" smtClean="0"/>
              <a:t>on the Author Dashboard.</a:t>
            </a:r>
          </a:p>
          <a:p>
            <a:endParaRPr lang="en-US" dirty="0"/>
          </a:p>
          <a:p>
            <a:r>
              <a:rPr lang="en-US" sz="1800" dirty="0"/>
              <a:t>Select the appropriate </a:t>
            </a:r>
            <a:r>
              <a:rPr lang="en-US" sz="1800" dirty="0" smtClean="0"/>
              <a:t>queue </a:t>
            </a:r>
            <a:r>
              <a:rPr lang="en-US" sz="1800" dirty="0"/>
              <a:t>in the My Manuscripts section. </a:t>
            </a:r>
            <a:endParaRPr lang="en-US" sz="1800" dirty="0" smtClean="0"/>
          </a:p>
          <a:p>
            <a:endParaRPr lang="en-US" sz="1000" dirty="0"/>
          </a:p>
          <a:p>
            <a:r>
              <a:rPr lang="en-US" sz="1800" dirty="0" smtClean="0"/>
              <a:t>The </a:t>
            </a:r>
            <a:r>
              <a:rPr lang="en-US" sz="1800" dirty="0"/>
              <a:t>results will display directly below </a:t>
            </a:r>
            <a:r>
              <a:rPr lang="en-US" sz="1800" dirty="0" smtClean="0"/>
              <a:t>the dashboard</a:t>
            </a:r>
            <a:r>
              <a:rPr lang="en-US" sz="1800" dirty="0"/>
              <a:t>.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892300" y="3136900"/>
            <a:ext cx="35115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1003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5391148" y="2878667"/>
            <a:ext cx="3479802" cy="1540933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2209800" y="3905250"/>
            <a:ext cx="3181350" cy="27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1003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lternate Process 34"/>
          <p:cNvSpPr/>
          <p:nvPr/>
        </p:nvSpPr>
        <p:spPr bwMode="auto">
          <a:xfrm>
            <a:off x="601125" y="3893253"/>
            <a:ext cx="7666575" cy="685800"/>
          </a:xfrm>
          <a:prstGeom prst="flowChartAlternateProcess">
            <a:avLst/>
          </a:prstGeom>
          <a:solidFill>
            <a:srgbClr val="541868">
              <a:alpha val="1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32" name="Alternate Process 31"/>
          <p:cNvSpPr/>
          <p:nvPr/>
        </p:nvSpPr>
        <p:spPr bwMode="auto">
          <a:xfrm>
            <a:off x="601125" y="3493909"/>
            <a:ext cx="7641175" cy="342900"/>
          </a:xfrm>
          <a:prstGeom prst="flowChartAlternateProcess">
            <a:avLst/>
          </a:prstGeom>
          <a:solidFill>
            <a:srgbClr val="541868">
              <a:alpha val="2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34" name="Alternate Process 33"/>
          <p:cNvSpPr/>
          <p:nvPr/>
        </p:nvSpPr>
        <p:spPr bwMode="auto">
          <a:xfrm>
            <a:off x="626525" y="3064930"/>
            <a:ext cx="7653875" cy="342900"/>
          </a:xfrm>
          <a:prstGeom prst="flowChartAlternateProcess">
            <a:avLst/>
          </a:prstGeom>
          <a:solidFill>
            <a:srgbClr val="541868">
              <a:alpha val="1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31" name="Alternate Process 30"/>
          <p:cNvSpPr/>
          <p:nvPr/>
        </p:nvSpPr>
        <p:spPr bwMode="auto">
          <a:xfrm>
            <a:off x="601125" y="2695221"/>
            <a:ext cx="7679275" cy="342900"/>
          </a:xfrm>
          <a:prstGeom prst="flowChartAlternateProcess">
            <a:avLst/>
          </a:prstGeom>
          <a:solidFill>
            <a:srgbClr val="541868">
              <a:alpha val="2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24578" name="Date Placeholder 3"/>
          <p:cNvSpPr txBox="1">
            <a:spLocks noGrp="1"/>
          </p:cNvSpPr>
          <p:nvPr/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14FDF5-A838-7446-A635-FAE62D840028}" type="datetime1">
              <a:rPr lang="en-US" sz="1000">
                <a:solidFill>
                  <a:srgbClr val="898989"/>
                </a:solidFill>
              </a:rPr>
              <a:pPr/>
              <a:t>10/18/2012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4579" name="Slide Number Placeholder 4"/>
          <p:cNvSpPr txBox="1">
            <a:spLocks noGrp="1"/>
          </p:cNvSpPr>
          <p:nvPr/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D47733-480E-F345-A0BB-2C25CE97F018}" type="slidenum">
              <a:rPr lang="en-US" sz="1000">
                <a:solidFill>
                  <a:srgbClr val="898989"/>
                </a:solidFill>
              </a:rPr>
              <a:pPr/>
              <a:t>14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609600"/>
            <a:ext cx="76708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en-US" sz="2200" dirty="0" smtClean="0">
                <a:solidFill>
                  <a:srgbClr val="541868"/>
                </a:solidFill>
              </a:rPr>
              <a:t>Review</a:t>
            </a:r>
            <a:br>
              <a:rPr lang="en-US" sz="2200" dirty="0" smtClean="0">
                <a:solidFill>
                  <a:srgbClr val="541868"/>
                </a:solidFill>
              </a:rPr>
            </a:br>
            <a:r>
              <a:rPr lang="en-US" dirty="0" smtClean="0"/>
              <a:t>The Review Process</a:t>
            </a:r>
            <a:endParaRPr lang="en-US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rgbClr val="541868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5" name="Content Placeholder 4"/>
          <p:cNvSpPr txBox="1">
            <a:spLocks/>
          </p:cNvSpPr>
          <p:nvPr/>
        </p:nvSpPr>
        <p:spPr>
          <a:xfrm>
            <a:off x="685800" y="1816100"/>
            <a:ext cx="7416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ts val="2700"/>
              </a:lnSpc>
              <a:buFont typeface="+mj-lt"/>
              <a:buAutoNum type="arabicPeriod"/>
            </a:pPr>
            <a:r>
              <a:rPr lang="en-US" sz="1900" dirty="0">
                <a:latin typeface="Verdana" charset="0"/>
              </a:rPr>
              <a:t>Paper received </a:t>
            </a:r>
            <a:endParaRPr lang="en-US" sz="1900" dirty="0" smtClean="0">
              <a:latin typeface="Verdana" charset="0"/>
            </a:endParaRPr>
          </a:p>
          <a:p>
            <a:pPr marL="457200" indent="-457200">
              <a:lnSpc>
                <a:spcPts val="2700"/>
              </a:lnSpc>
              <a:buFont typeface="+mj-lt"/>
              <a:buAutoNum type="arabicPeriod"/>
            </a:pPr>
            <a:r>
              <a:rPr lang="en-US" sz="1900" dirty="0" smtClean="0">
                <a:latin typeface="Verdana" charset="0"/>
              </a:rPr>
              <a:t>Sent </a:t>
            </a:r>
            <a:r>
              <a:rPr lang="en-US" sz="1900" dirty="0">
                <a:latin typeface="Verdana" charset="0"/>
              </a:rPr>
              <a:t>to Editor-in-</a:t>
            </a:r>
            <a:r>
              <a:rPr lang="en-US" sz="1900" dirty="0" smtClean="0">
                <a:latin typeface="Verdana" charset="0"/>
              </a:rPr>
              <a:t>Chief</a:t>
            </a:r>
          </a:p>
          <a:p>
            <a:pPr marL="457200" indent="-457200">
              <a:lnSpc>
                <a:spcPts val="2700"/>
              </a:lnSpc>
              <a:buFont typeface="+mj-lt"/>
              <a:buAutoNum type="arabicPeriod"/>
            </a:pPr>
            <a:r>
              <a:rPr lang="en-US" sz="1900" dirty="0" smtClean="0">
                <a:latin typeface="Verdana" charset="0"/>
              </a:rPr>
              <a:t>Assigned </a:t>
            </a:r>
            <a:r>
              <a:rPr lang="en-US" sz="1900" dirty="0">
                <a:latin typeface="Verdana" charset="0"/>
              </a:rPr>
              <a:t>to </a:t>
            </a:r>
            <a:r>
              <a:rPr lang="en-US" sz="1900" dirty="0" smtClean="0">
                <a:latin typeface="Verdana" charset="0"/>
              </a:rPr>
              <a:t>Associate Editor</a:t>
            </a:r>
          </a:p>
          <a:p>
            <a:pPr marL="457200" indent="-457200">
              <a:lnSpc>
                <a:spcPts val="2700"/>
              </a:lnSpc>
              <a:buFont typeface="+mj-lt"/>
              <a:buAutoNum type="arabicPeriod"/>
            </a:pPr>
            <a:r>
              <a:rPr lang="en-US" sz="1900" dirty="0" smtClean="0">
                <a:latin typeface="Verdana" charset="0"/>
              </a:rPr>
              <a:t>Reviewers contacted</a:t>
            </a:r>
          </a:p>
          <a:p>
            <a:pPr marL="457200" indent="-457200">
              <a:lnSpc>
                <a:spcPts val="2700"/>
              </a:lnSpc>
              <a:buFont typeface="+mj-lt"/>
              <a:buAutoNum type="arabicPeriod"/>
            </a:pPr>
            <a:r>
              <a:rPr lang="en-US" sz="1900" dirty="0" smtClean="0">
                <a:latin typeface="Verdana" charset="0"/>
              </a:rPr>
              <a:t>Reviewers </a:t>
            </a:r>
            <a:r>
              <a:rPr lang="en-US" sz="1900" dirty="0">
                <a:latin typeface="Verdana" charset="0"/>
              </a:rPr>
              <a:t>accept task </a:t>
            </a:r>
            <a:endParaRPr lang="en-US" sz="1900" dirty="0" smtClean="0">
              <a:latin typeface="Verdana" charset="0"/>
            </a:endParaRPr>
          </a:p>
          <a:p>
            <a:pPr marL="457200" indent="-457200">
              <a:lnSpc>
                <a:spcPts val="2700"/>
              </a:lnSpc>
              <a:buFont typeface="+mj-lt"/>
              <a:buAutoNum type="arabicPeriod"/>
            </a:pPr>
            <a:r>
              <a:rPr lang="en-US" sz="1900" dirty="0" smtClean="0">
                <a:latin typeface="Verdana" charset="0"/>
              </a:rPr>
              <a:t>When </a:t>
            </a:r>
            <a:r>
              <a:rPr lang="en-US" sz="1900" dirty="0">
                <a:latin typeface="Verdana" charset="0"/>
              </a:rPr>
              <a:t>the reviews are received, the </a:t>
            </a:r>
            <a:r>
              <a:rPr lang="en-US" sz="1900" dirty="0" smtClean="0">
                <a:latin typeface="Verdana" charset="0"/>
              </a:rPr>
              <a:t>Associate </a:t>
            </a:r>
            <a:r>
              <a:rPr lang="en-US" sz="1900" dirty="0">
                <a:latin typeface="Verdana" charset="0"/>
              </a:rPr>
              <a:t>Editor makes a recommendation to the Editor-in-</a:t>
            </a:r>
            <a:r>
              <a:rPr lang="en-US" sz="1900" dirty="0" smtClean="0">
                <a:latin typeface="Verdana" charset="0"/>
              </a:rPr>
              <a:t>Chief</a:t>
            </a:r>
          </a:p>
          <a:p>
            <a:pPr marL="0" indent="-457200">
              <a:lnSpc>
                <a:spcPts val="2700"/>
              </a:lnSpc>
              <a:buFont typeface="+mj-lt"/>
              <a:buAutoNum type="arabicPeriod"/>
            </a:pPr>
            <a:r>
              <a:rPr lang="en-US" sz="1900" dirty="0" smtClean="0">
                <a:latin typeface="Verdana" charset="0"/>
              </a:rPr>
              <a:t>Editor</a:t>
            </a:r>
            <a:r>
              <a:rPr lang="en-US" sz="1900" dirty="0">
                <a:latin typeface="Verdana" charset="0"/>
              </a:rPr>
              <a:t>-in-Chief makes final decision</a:t>
            </a:r>
            <a:br>
              <a:rPr lang="en-US" sz="1900" dirty="0">
                <a:latin typeface="Verdana" charset="0"/>
              </a:rPr>
            </a:br>
            <a:endParaRPr lang="en-US" sz="1500" dirty="0" smtClean="0">
              <a:latin typeface="Verdana" charset="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541868"/>
                </a:solidFill>
                <a:latin typeface="Verdana" charset="0"/>
              </a:rPr>
              <a:t>The </a:t>
            </a:r>
            <a:r>
              <a:rPr lang="en-US" sz="1800" b="1" dirty="0" smtClean="0">
                <a:solidFill>
                  <a:srgbClr val="541868"/>
                </a:solidFill>
                <a:latin typeface="Verdana" charset="0"/>
              </a:rPr>
              <a:t>steps in this review </a:t>
            </a:r>
            <a:r>
              <a:rPr lang="en-US" sz="1800" b="1" dirty="0" smtClean="0">
                <a:solidFill>
                  <a:srgbClr val="541868"/>
                </a:solidFill>
                <a:latin typeface="Verdana" charset="0"/>
              </a:rPr>
              <a:t>process </a:t>
            </a:r>
            <a:r>
              <a:rPr lang="en-US" sz="1800" b="1" dirty="0" smtClean="0">
                <a:solidFill>
                  <a:srgbClr val="541868"/>
                </a:solidFill>
                <a:latin typeface="Verdana" charset="0"/>
              </a:rPr>
              <a:t>vary </a:t>
            </a:r>
            <a:r>
              <a:rPr lang="en-US" sz="1800" b="1" dirty="0" smtClean="0">
                <a:solidFill>
                  <a:srgbClr val="541868"/>
                </a:solidFill>
                <a:latin typeface="Verdana" charset="0"/>
              </a:rPr>
              <a:t>by publication.</a:t>
            </a:r>
            <a:br>
              <a:rPr lang="en-US" sz="1800" b="1" dirty="0" smtClean="0">
                <a:solidFill>
                  <a:srgbClr val="541868"/>
                </a:solidFill>
                <a:latin typeface="Verdana" charset="0"/>
              </a:rPr>
            </a:br>
            <a:endParaRPr lang="en-US" sz="1800" b="1" dirty="0">
              <a:solidFill>
                <a:srgbClr val="541868"/>
              </a:solidFill>
              <a:latin typeface="Verdana" charset="0"/>
            </a:endParaRPr>
          </a:p>
        </p:txBody>
      </p:sp>
      <p:sp>
        <p:nvSpPr>
          <p:cNvPr id="33" name="Alternate Process 32"/>
          <p:cNvSpPr/>
          <p:nvPr/>
        </p:nvSpPr>
        <p:spPr bwMode="auto">
          <a:xfrm>
            <a:off x="601125" y="2295877"/>
            <a:ext cx="7679275" cy="342900"/>
          </a:xfrm>
          <a:prstGeom prst="flowChartAlternateProcess">
            <a:avLst/>
          </a:prstGeom>
          <a:solidFill>
            <a:srgbClr val="541868">
              <a:alpha val="1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36" name="Alternate Process 35"/>
          <p:cNvSpPr/>
          <p:nvPr/>
        </p:nvSpPr>
        <p:spPr bwMode="auto">
          <a:xfrm>
            <a:off x="601125" y="4635500"/>
            <a:ext cx="7653875" cy="342900"/>
          </a:xfrm>
          <a:prstGeom prst="flowChartAlternateProcess">
            <a:avLst/>
          </a:prstGeom>
          <a:solidFill>
            <a:srgbClr val="541868">
              <a:alpha val="2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16" name="Alternate Process 15"/>
          <p:cNvSpPr/>
          <p:nvPr/>
        </p:nvSpPr>
        <p:spPr bwMode="auto">
          <a:xfrm>
            <a:off x="601125" y="1896533"/>
            <a:ext cx="7653875" cy="342900"/>
          </a:xfrm>
          <a:prstGeom prst="flowChartAlternateProcess">
            <a:avLst/>
          </a:prstGeom>
          <a:solidFill>
            <a:srgbClr val="541868">
              <a:alpha val="2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541868"/>
                </a:solidFill>
              </a:rPr>
              <a:t>Review</a:t>
            </a:r>
            <a:r>
              <a:rPr lang="en-US" dirty="0">
                <a:solidFill>
                  <a:srgbClr val="541868"/>
                </a:solidFill>
              </a:rPr>
              <a:t/>
            </a:r>
            <a:br>
              <a:rPr lang="en-US" dirty="0">
                <a:solidFill>
                  <a:srgbClr val="541868"/>
                </a:solidFill>
              </a:rPr>
            </a:br>
            <a:r>
              <a:rPr lang="en-US" dirty="0"/>
              <a:t>Possible </a:t>
            </a:r>
            <a:r>
              <a:rPr lang="en-US" dirty="0" smtClean="0"/>
              <a:t>review </a:t>
            </a:r>
            <a:r>
              <a:rPr lang="en-US" dirty="0"/>
              <a:t>decisions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17700"/>
            <a:ext cx="7924800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ACCEPT: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Verdana" charset="0"/>
              </a:rPr>
              <a:t>Congratulations! The paper now is entered into a production process</a:t>
            </a:r>
            <a:r>
              <a:rPr lang="en-US" sz="2000" dirty="0" smtClean="0">
                <a:latin typeface="Verdana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ACCEPT WITH MINOR CORRECTIONS: </a:t>
            </a:r>
            <a:r>
              <a:rPr lang="en-US" sz="2000" dirty="0">
                <a:latin typeface="Verdana" charset="0"/>
              </a:rPr>
              <a:t>One or more of the referees have made suggestions for improvement</a:t>
            </a:r>
            <a:r>
              <a:rPr lang="en-US" sz="2000" dirty="0" smtClean="0">
                <a:latin typeface="Verdana" charset="0"/>
              </a:rPr>
              <a:t>.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RESUBMIT: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Verdana" charset="0"/>
              </a:rPr>
              <a:t>The paper has major deficiencies that could be repaired by the </a:t>
            </a:r>
            <a:r>
              <a:rPr lang="en-US" sz="2000" dirty="0" smtClean="0">
                <a:latin typeface="Verdana" charset="0"/>
              </a:rPr>
              <a:t>author. </a:t>
            </a:r>
            <a:endParaRPr lang="en-US" sz="2000" dirty="0">
              <a:latin typeface="Verdana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REJECT: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Verdana" charset="0"/>
              </a:rPr>
              <a:t>If </a:t>
            </a:r>
            <a:r>
              <a:rPr lang="en-US" sz="2000" dirty="0" smtClean="0">
                <a:latin typeface="Verdana" charset="0"/>
              </a:rPr>
              <a:t>you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>
                <a:latin typeface="Verdana" charset="0"/>
              </a:rPr>
              <a:t>have a rejection from a top publication, </a:t>
            </a:r>
            <a:r>
              <a:rPr lang="en-US" sz="2000" dirty="0" smtClean="0">
                <a:latin typeface="Verdana" charset="0"/>
              </a:rPr>
              <a:t>you </a:t>
            </a:r>
            <a:r>
              <a:rPr lang="en-US" sz="2000" dirty="0">
                <a:latin typeface="Verdana" charset="0"/>
              </a:rPr>
              <a:t>can try submitting the paper to a less prestigious publication.</a:t>
            </a:r>
            <a:endParaRPr lang="en-US" sz="2000" dirty="0">
              <a:latin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6DA7-4B0D-4D47-BA3B-5FCCFD17637E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B76180-D765-3143-901E-F87F183A2C1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7" name="Right Arrow 6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rgbClr val="541868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8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749300" y="4140200"/>
            <a:ext cx="3695700" cy="965200"/>
          </a:xfrm>
          <a:prstGeom prst="roundRect">
            <a:avLst>
              <a:gd name="adj" fmla="val 5446"/>
            </a:avLst>
          </a:prstGeom>
          <a:solidFill>
            <a:srgbClr val="800000"/>
          </a:solidFill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75600" cy="1143000"/>
          </a:xfrm>
        </p:spPr>
        <p:txBody>
          <a:bodyPr/>
          <a:lstStyle/>
          <a:p>
            <a:r>
              <a:rPr lang="en-US" dirty="0" smtClean="0"/>
              <a:t>Publishing with IEEE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3200"/>
            <a:ext cx="7772400" cy="889000"/>
          </a:xfrm>
        </p:spPr>
        <p:txBody>
          <a:bodyPr/>
          <a:lstStyle/>
          <a:p>
            <a:pPr marL="57150" indent="0">
              <a:buNone/>
            </a:pPr>
            <a:r>
              <a:rPr lang="en-US" sz="2400" dirty="0" smtClean="0"/>
              <a:t>Each IEEE sponsored conference has its own requirements for publishing.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01699" y="2915169"/>
            <a:ext cx="34798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charset="0"/>
              </a:rPr>
              <a:t>For </a:t>
            </a:r>
            <a:r>
              <a:rPr lang="en-US" sz="1800" dirty="0" smtClean="0">
                <a:latin typeface="Verdana" charset="0"/>
              </a:rPr>
              <a:t>complete information</a:t>
            </a:r>
            <a:r>
              <a:rPr lang="en-US" sz="1800" dirty="0">
                <a:latin typeface="Verdana" charset="0"/>
              </a:rPr>
              <a:t>, </a:t>
            </a:r>
            <a:r>
              <a:rPr lang="en-US" sz="1800" dirty="0" smtClean="0">
                <a:latin typeface="Verdana" charset="0"/>
              </a:rPr>
              <a:t>see </a:t>
            </a:r>
            <a:r>
              <a:rPr lang="en-US" sz="1800" dirty="0">
                <a:latin typeface="Verdana" charset="0"/>
              </a:rPr>
              <a:t>the Call for Papers </a:t>
            </a:r>
            <a:r>
              <a:rPr lang="en-US" sz="1800" dirty="0" smtClean="0">
                <a:latin typeface="Verdana" charset="0"/>
              </a:rPr>
              <a:t>for </a:t>
            </a:r>
            <a:r>
              <a:rPr lang="en-US" sz="1800" dirty="0">
                <a:latin typeface="Verdana" charset="0"/>
              </a:rPr>
              <a:t>the </a:t>
            </a:r>
            <a:r>
              <a:rPr lang="en-US" sz="1800" dirty="0" smtClean="0">
                <a:latin typeface="Verdana" charset="0"/>
              </a:rPr>
              <a:t>conference in question.</a:t>
            </a:r>
            <a:endParaRPr lang="en-US" sz="1800" dirty="0">
              <a:latin typeface="Verdana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49300" y="2787650"/>
            <a:ext cx="3695700" cy="1193800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9" name="Picture 8" descr="conf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99" y="2679701"/>
            <a:ext cx="3347594" cy="3111492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 bwMode="auto">
          <a:xfrm>
            <a:off x="6615676" y="4038601"/>
            <a:ext cx="2274368" cy="431140"/>
          </a:xfrm>
          <a:custGeom>
            <a:avLst/>
            <a:gdLst>
              <a:gd name="connsiteX0" fmla="*/ 0 w 1461525"/>
              <a:gd name="connsiteY0" fmla="*/ 23075 h 423697"/>
              <a:gd name="connsiteX1" fmla="*/ 23075 w 1461525"/>
              <a:gd name="connsiteY1" fmla="*/ 0 h 423697"/>
              <a:gd name="connsiteX2" fmla="*/ 1438450 w 1461525"/>
              <a:gd name="connsiteY2" fmla="*/ 0 h 423697"/>
              <a:gd name="connsiteX3" fmla="*/ 1461525 w 1461525"/>
              <a:gd name="connsiteY3" fmla="*/ 23075 h 423697"/>
              <a:gd name="connsiteX4" fmla="*/ 1461525 w 1461525"/>
              <a:gd name="connsiteY4" fmla="*/ 400622 h 423697"/>
              <a:gd name="connsiteX5" fmla="*/ 1438450 w 1461525"/>
              <a:gd name="connsiteY5" fmla="*/ 423697 h 423697"/>
              <a:gd name="connsiteX6" fmla="*/ 23075 w 1461525"/>
              <a:gd name="connsiteY6" fmla="*/ 423697 h 423697"/>
              <a:gd name="connsiteX7" fmla="*/ 0 w 1461525"/>
              <a:gd name="connsiteY7" fmla="*/ 400622 h 423697"/>
              <a:gd name="connsiteX8" fmla="*/ 0 w 1461525"/>
              <a:gd name="connsiteY8" fmla="*/ 23075 h 423697"/>
              <a:gd name="connsiteX0" fmla="*/ 0 w 2140975"/>
              <a:gd name="connsiteY0" fmla="*/ 23075 h 423697"/>
              <a:gd name="connsiteX1" fmla="*/ 23075 w 2140975"/>
              <a:gd name="connsiteY1" fmla="*/ 0 h 423697"/>
              <a:gd name="connsiteX2" fmla="*/ 1438450 w 2140975"/>
              <a:gd name="connsiteY2" fmla="*/ 0 h 423697"/>
              <a:gd name="connsiteX3" fmla="*/ 2140975 w 2140975"/>
              <a:gd name="connsiteY3" fmla="*/ 67525 h 423697"/>
              <a:gd name="connsiteX4" fmla="*/ 1461525 w 2140975"/>
              <a:gd name="connsiteY4" fmla="*/ 400622 h 423697"/>
              <a:gd name="connsiteX5" fmla="*/ 1438450 w 2140975"/>
              <a:gd name="connsiteY5" fmla="*/ 423697 h 423697"/>
              <a:gd name="connsiteX6" fmla="*/ 23075 w 2140975"/>
              <a:gd name="connsiteY6" fmla="*/ 423697 h 423697"/>
              <a:gd name="connsiteX7" fmla="*/ 0 w 2140975"/>
              <a:gd name="connsiteY7" fmla="*/ 400622 h 423697"/>
              <a:gd name="connsiteX8" fmla="*/ 0 w 2140975"/>
              <a:gd name="connsiteY8" fmla="*/ 23075 h 423697"/>
              <a:gd name="connsiteX0" fmla="*/ 0 w 2140975"/>
              <a:gd name="connsiteY0" fmla="*/ 23075 h 423697"/>
              <a:gd name="connsiteX1" fmla="*/ 23075 w 2140975"/>
              <a:gd name="connsiteY1" fmla="*/ 0 h 423697"/>
              <a:gd name="connsiteX2" fmla="*/ 1438450 w 2140975"/>
              <a:gd name="connsiteY2" fmla="*/ 0 h 423697"/>
              <a:gd name="connsiteX3" fmla="*/ 2140975 w 2140975"/>
              <a:gd name="connsiteY3" fmla="*/ 67525 h 423697"/>
              <a:gd name="connsiteX4" fmla="*/ 1461525 w 2140975"/>
              <a:gd name="connsiteY4" fmla="*/ 400622 h 423697"/>
              <a:gd name="connsiteX5" fmla="*/ 1438450 w 2140975"/>
              <a:gd name="connsiteY5" fmla="*/ 423697 h 423697"/>
              <a:gd name="connsiteX6" fmla="*/ 23075 w 2140975"/>
              <a:gd name="connsiteY6" fmla="*/ 423697 h 423697"/>
              <a:gd name="connsiteX7" fmla="*/ 0 w 2140975"/>
              <a:gd name="connsiteY7" fmla="*/ 400622 h 423697"/>
              <a:gd name="connsiteX8" fmla="*/ 0 w 2140975"/>
              <a:gd name="connsiteY8" fmla="*/ 23075 h 423697"/>
              <a:gd name="connsiteX0" fmla="*/ 0 w 2140975"/>
              <a:gd name="connsiteY0" fmla="*/ 23075 h 423697"/>
              <a:gd name="connsiteX1" fmla="*/ 23075 w 2140975"/>
              <a:gd name="connsiteY1" fmla="*/ 0 h 423697"/>
              <a:gd name="connsiteX2" fmla="*/ 1438450 w 2140975"/>
              <a:gd name="connsiteY2" fmla="*/ 0 h 423697"/>
              <a:gd name="connsiteX3" fmla="*/ 2140975 w 2140975"/>
              <a:gd name="connsiteY3" fmla="*/ 67525 h 423697"/>
              <a:gd name="connsiteX4" fmla="*/ 1607575 w 2140975"/>
              <a:gd name="connsiteY4" fmla="*/ 400622 h 423697"/>
              <a:gd name="connsiteX5" fmla="*/ 1438450 w 2140975"/>
              <a:gd name="connsiteY5" fmla="*/ 423697 h 423697"/>
              <a:gd name="connsiteX6" fmla="*/ 23075 w 2140975"/>
              <a:gd name="connsiteY6" fmla="*/ 423697 h 423697"/>
              <a:gd name="connsiteX7" fmla="*/ 0 w 2140975"/>
              <a:gd name="connsiteY7" fmla="*/ 400622 h 423697"/>
              <a:gd name="connsiteX8" fmla="*/ 0 w 2140975"/>
              <a:gd name="connsiteY8" fmla="*/ 23075 h 423697"/>
              <a:gd name="connsiteX0" fmla="*/ 0 w 2140975"/>
              <a:gd name="connsiteY0" fmla="*/ 23075 h 423697"/>
              <a:gd name="connsiteX1" fmla="*/ 23075 w 2140975"/>
              <a:gd name="connsiteY1" fmla="*/ 0 h 423697"/>
              <a:gd name="connsiteX2" fmla="*/ 1438450 w 2140975"/>
              <a:gd name="connsiteY2" fmla="*/ 0 h 423697"/>
              <a:gd name="connsiteX3" fmla="*/ 2140975 w 2140975"/>
              <a:gd name="connsiteY3" fmla="*/ 67525 h 423697"/>
              <a:gd name="connsiteX4" fmla="*/ 1607575 w 2140975"/>
              <a:gd name="connsiteY4" fmla="*/ 400622 h 423697"/>
              <a:gd name="connsiteX5" fmla="*/ 1438450 w 2140975"/>
              <a:gd name="connsiteY5" fmla="*/ 423697 h 423697"/>
              <a:gd name="connsiteX6" fmla="*/ 23075 w 2140975"/>
              <a:gd name="connsiteY6" fmla="*/ 423697 h 423697"/>
              <a:gd name="connsiteX7" fmla="*/ 0 w 2140975"/>
              <a:gd name="connsiteY7" fmla="*/ 400622 h 423697"/>
              <a:gd name="connsiteX8" fmla="*/ 0 w 2140975"/>
              <a:gd name="connsiteY8" fmla="*/ 23075 h 423697"/>
              <a:gd name="connsiteX0" fmla="*/ 0 w 2140975"/>
              <a:gd name="connsiteY0" fmla="*/ 23075 h 431140"/>
              <a:gd name="connsiteX1" fmla="*/ 23075 w 2140975"/>
              <a:gd name="connsiteY1" fmla="*/ 0 h 431140"/>
              <a:gd name="connsiteX2" fmla="*/ 1438450 w 2140975"/>
              <a:gd name="connsiteY2" fmla="*/ 0 h 431140"/>
              <a:gd name="connsiteX3" fmla="*/ 2140975 w 2140975"/>
              <a:gd name="connsiteY3" fmla="*/ 67525 h 431140"/>
              <a:gd name="connsiteX4" fmla="*/ 1442475 w 2140975"/>
              <a:gd name="connsiteY4" fmla="*/ 426022 h 431140"/>
              <a:gd name="connsiteX5" fmla="*/ 1438450 w 2140975"/>
              <a:gd name="connsiteY5" fmla="*/ 423697 h 431140"/>
              <a:gd name="connsiteX6" fmla="*/ 23075 w 2140975"/>
              <a:gd name="connsiteY6" fmla="*/ 423697 h 431140"/>
              <a:gd name="connsiteX7" fmla="*/ 0 w 2140975"/>
              <a:gd name="connsiteY7" fmla="*/ 400622 h 431140"/>
              <a:gd name="connsiteX8" fmla="*/ 0 w 2140975"/>
              <a:gd name="connsiteY8" fmla="*/ 23075 h 431140"/>
              <a:gd name="connsiteX0" fmla="*/ 0 w 2140975"/>
              <a:gd name="connsiteY0" fmla="*/ 23075 h 431140"/>
              <a:gd name="connsiteX1" fmla="*/ 23075 w 2140975"/>
              <a:gd name="connsiteY1" fmla="*/ 0 h 431140"/>
              <a:gd name="connsiteX2" fmla="*/ 1438450 w 2140975"/>
              <a:gd name="connsiteY2" fmla="*/ 0 h 431140"/>
              <a:gd name="connsiteX3" fmla="*/ 2140975 w 2140975"/>
              <a:gd name="connsiteY3" fmla="*/ 67525 h 431140"/>
              <a:gd name="connsiteX4" fmla="*/ 1442475 w 2140975"/>
              <a:gd name="connsiteY4" fmla="*/ 426022 h 431140"/>
              <a:gd name="connsiteX5" fmla="*/ 1438450 w 2140975"/>
              <a:gd name="connsiteY5" fmla="*/ 423697 h 431140"/>
              <a:gd name="connsiteX6" fmla="*/ 23075 w 2140975"/>
              <a:gd name="connsiteY6" fmla="*/ 423697 h 431140"/>
              <a:gd name="connsiteX7" fmla="*/ 0 w 2140975"/>
              <a:gd name="connsiteY7" fmla="*/ 400622 h 431140"/>
              <a:gd name="connsiteX8" fmla="*/ 0 w 2140975"/>
              <a:gd name="connsiteY8" fmla="*/ 23075 h 431140"/>
              <a:gd name="connsiteX0" fmla="*/ 0 w 2146900"/>
              <a:gd name="connsiteY0" fmla="*/ 23075 h 431140"/>
              <a:gd name="connsiteX1" fmla="*/ 23075 w 2146900"/>
              <a:gd name="connsiteY1" fmla="*/ 0 h 431140"/>
              <a:gd name="connsiteX2" fmla="*/ 1438450 w 2146900"/>
              <a:gd name="connsiteY2" fmla="*/ 0 h 431140"/>
              <a:gd name="connsiteX3" fmla="*/ 2140975 w 2146900"/>
              <a:gd name="connsiteY3" fmla="*/ 67525 h 431140"/>
              <a:gd name="connsiteX4" fmla="*/ 1442475 w 2146900"/>
              <a:gd name="connsiteY4" fmla="*/ 426022 h 431140"/>
              <a:gd name="connsiteX5" fmla="*/ 1438450 w 2146900"/>
              <a:gd name="connsiteY5" fmla="*/ 423697 h 431140"/>
              <a:gd name="connsiteX6" fmla="*/ 23075 w 2146900"/>
              <a:gd name="connsiteY6" fmla="*/ 423697 h 431140"/>
              <a:gd name="connsiteX7" fmla="*/ 0 w 2146900"/>
              <a:gd name="connsiteY7" fmla="*/ 400622 h 431140"/>
              <a:gd name="connsiteX8" fmla="*/ 0 w 2146900"/>
              <a:gd name="connsiteY8" fmla="*/ 23075 h 431140"/>
              <a:gd name="connsiteX0" fmla="*/ 0 w 2146900"/>
              <a:gd name="connsiteY0" fmla="*/ 23075 h 431140"/>
              <a:gd name="connsiteX1" fmla="*/ 23075 w 2146900"/>
              <a:gd name="connsiteY1" fmla="*/ 0 h 431140"/>
              <a:gd name="connsiteX2" fmla="*/ 1438450 w 2146900"/>
              <a:gd name="connsiteY2" fmla="*/ 0 h 431140"/>
              <a:gd name="connsiteX3" fmla="*/ 2140975 w 2146900"/>
              <a:gd name="connsiteY3" fmla="*/ 67525 h 431140"/>
              <a:gd name="connsiteX4" fmla="*/ 1442475 w 2146900"/>
              <a:gd name="connsiteY4" fmla="*/ 426022 h 431140"/>
              <a:gd name="connsiteX5" fmla="*/ 1438450 w 2146900"/>
              <a:gd name="connsiteY5" fmla="*/ 423697 h 431140"/>
              <a:gd name="connsiteX6" fmla="*/ 23075 w 2146900"/>
              <a:gd name="connsiteY6" fmla="*/ 423697 h 431140"/>
              <a:gd name="connsiteX7" fmla="*/ 0 w 2146900"/>
              <a:gd name="connsiteY7" fmla="*/ 400622 h 431140"/>
              <a:gd name="connsiteX8" fmla="*/ 0 w 2146900"/>
              <a:gd name="connsiteY8" fmla="*/ 23075 h 431140"/>
              <a:gd name="connsiteX0" fmla="*/ 0 w 2146900"/>
              <a:gd name="connsiteY0" fmla="*/ 23075 h 431140"/>
              <a:gd name="connsiteX1" fmla="*/ 23075 w 2146900"/>
              <a:gd name="connsiteY1" fmla="*/ 0 h 431140"/>
              <a:gd name="connsiteX2" fmla="*/ 1438450 w 2146900"/>
              <a:gd name="connsiteY2" fmla="*/ 0 h 431140"/>
              <a:gd name="connsiteX3" fmla="*/ 2140975 w 2146900"/>
              <a:gd name="connsiteY3" fmla="*/ 67525 h 431140"/>
              <a:gd name="connsiteX4" fmla="*/ 1442475 w 2146900"/>
              <a:gd name="connsiteY4" fmla="*/ 426022 h 431140"/>
              <a:gd name="connsiteX5" fmla="*/ 1438450 w 2146900"/>
              <a:gd name="connsiteY5" fmla="*/ 423697 h 431140"/>
              <a:gd name="connsiteX6" fmla="*/ 23075 w 2146900"/>
              <a:gd name="connsiteY6" fmla="*/ 423697 h 431140"/>
              <a:gd name="connsiteX7" fmla="*/ 0 w 2146900"/>
              <a:gd name="connsiteY7" fmla="*/ 400622 h 431140"/>
              <a:gd name="connsiteX8" fmla="*/ 0 w 2146900"/>
              <a:gd name="connsiteY8" fmla="*/ 23075 h 431140"/>
              <a:gd name="connsiteX0" fmla="*/ 0 w 2147368"/>
              <a:gd name="connsiteY0" fmla="*/ 23075 h 431140"/>
              <a:gd name="connsiteX1" fmla="*/ 23075 w 2147368"/>
              <a:gd name="connsiteY1" fmla="*/ 0 h 431140"/>
              <a:gd name="connsiteX2" fmla="*/ 1438450 w 2147368"/>
              <a:gd name="connsiteY2" fmla="*/ 0 h 431140"/>
              <a:gd name="connsiteX3" fmla="*/ 2140975 w 2147368"/>
              <a:gd name="connsiteY3" fmla="*/ 67525 h 431140"/>
              <a:gd name="connsiteX4" fmla="*/ 1442475 w 2147368"/>
              <a:gd name="connsiteY4" fmla="*/ 426022 h 431140"/>
              <a:gd name="connsiteX5" fmla="*/ 1438450 w 2147368"/>
              <a:gd name="connsiteY5" fmla="*/ 423697 h 431140"/>
              <a:gd name="connsiteX6" fmla="*/ 23075 w 2147368"/>
              <a:gd name="connsiteY6" fmla="*/ 423697 h 431140"/>
              <a:gd name="connsiteX7" fmla="*/ 0 w 2147368"/>
              <a:gd name="connsiteY7" fmla="*/ 400622 h 431140"/>
              <a:gd name="connsiteX8" fmla="*/ 0 w 2147368"/>
              <a:gd name="connsiteY8" fmla="*/ 23075 h 431140"/>
              <a:gd name="connsiteX0" fmla="*/ 0 w 2274368"/>
              <a:gd name="connsiteY0" fmla="*/ 29425 h 431140"/>
              <a:gd name="connsiteX1" fmla="*/ 150075 w 2274368"/>
              <a:gd name="connsiteY1" fmla="*/ 0 h 431140"/>
              <a:gd name="connsiteX2" fmla="*/ 1565450 w 2274368"/>
              <a:gd name="connsiteY2" fmla="*/ 0 h 431140"/>
              <a:gd name="connsiteX3" fmla="*/ 2267975 w 2274368"/>
              <a:gd name="connsiteY3" fmla="*/ 67525 h 431140"/>
              <a:gd name="connsiteX4" fmla="*/ 1569475 w 2274368"/>
              <a:gd name="connsiteY4" fmla="*/ 426022 h 431140"/>
              <a:gd name="connsiteX5" fmla="*/ 1565450 w 2274368"/>
              <a:gd name="connsiteY5" fmla="*/ 423697 h 431140"/>
              <a:gd name="connsiteX6" fmla="*/ 150075 w 2274368"/>
              <a:gd name="connsiteY6" fmla="*/ 423697 h 431140"/>
              <a:gd name="connsiteX7" fmla="*/ 127000 w 2274368"/>
              <a:gd name="connsiteY7" fmla="*/ 400622 h 431140"/>
              <a:gd name="connsiteX8" fmla="*/ 0 w 2274368"/>
              <a:gd name="connsiteY8" fmla="*/ 29425 h 43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368" h="431140">
                <a:moveTo>
                  <a:pt x="0" y="29425"/>
                </a:moveTo>
                <a:cubicBezTo>
                  <a:pt x="0" y="16681"/>
                  <a:pt x="137331" y="0"/>
                  <a:pt x="150075" y="0"/>
                </a:cubicBezTo>
                <a:lnTo>
                  <a:pt x="1565450" y="0"/>
                </a:lnTo>
                <a:cubicBezTo>
                  <a:pt x="1918433" y="11254"/>
                  <a:pt x="2330802" y="34437"/>
                  <a:pt x="2267975" y="67525"/>
                </a:cubicBezTo>
                <a:cubicBezTo>
                  <a:pt x="1715525" y="358474"/>
                  <a:pt x="2293375" y="77923"/>
                  <a:pt x="1569475" y="426022"/>
                </a:cubicBezTo>
                <a:cubicBezTo>
                  <a:pt x="1569475" y="438766"/>
                  <a:pt x="1578194" y="423697"/>
                  <a:pt x="1565450" y="423697"/>
                </a:cubicBezTo>
                <a:lnTo>
                  <a:pt x="150075" y="423697"/>
                </a:lnTo>
                <a:cubicBezTo>
                  <a:pt x="137331" y="423697"/>
                  <a:pt x="127000" y="413366"/>
                  <a:pt x="127000" y="400622"/>
                </a:cubicBezTo>
                <a:lnTo>
                  <a:pt x="0" y="29425"/>
                </a:lnTo>
                <a:close/>
              </a:path>
            </a:pathLst>
          </a:custGeom>
          <a:solidFill>
            <a:schemeClr val="bg1">
              <a:lumMod val="85000"/>
              <a:alpha val="20000"/>
            </a:schemeClr>
          </a:solidFill>
          <a:ln w="6350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11" name="Picture 10" descr="conf-deta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13" y="3569846"/>
            <a:ext cx="2443487" cy="57936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6579858" y="3572933"/>
            <a:ext cx="2265692" cy="556349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3" name="Alternate Process 22"/>
          <p:cNvSpPr/>
          <p:nvPr/>
        </p:nvSpPr>
        <p:spPr bwMode="auto">
          <a:xfrm>
            <a:off x="654051" y="4203700"/>
            <a:ext cx="3606800" cy="850900"/>
          </a:xfrm>
          <a:prstGeom prst="flowChartAlternateProcess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74320" rtlCol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charset="0"/>
              </a:rPr>
              <a:t>To search for a specific conference, </a:t>
            </a:r>
            <a:br>
              <a:rPr lang="en-US" sz="1400" dirty="0">
                <a:solidFill>
                  <a:schemeClr val="bg1"/>
                </a:solidFill>
                <a:latin typeface="Verdana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go </a:t>
            </a:r>
            <a:r>
              <a:rPr lang="en-US" sz="1400" dirty="0" smtClean="0">
                <a:solidFill>
                  <a:schemeClr val="bg1"/>
                </a:solidFill>
                <a:latin typeface="Verdana" charset="0"/>
              </a:rPr>
              <a:t>to the </a:t>
            </a:r>
            <a:r>
              <a:rPr lang="en-US" sz="1400" dirty="0">
                <a:solidFill>
                  <a:schemeClr val="bg1"/>
                </a:solidFill>
                <a:latin typeface="Verdana" charset="0"/>
              </a:rPr>
              <a:t>main Conferences &amp; Events </a:t>
            </a:r>
          </a:p>
          <a:p>
            <a:r>
              <a:rPr lang="en-US" sz="1400" dirty="0">
                <a:solidFill>
                  <a:schemeClr val="bg1"/>
                </a:solidFill>
                <a:latin typeface="Verdana" charset="0"/>
              </a:rPr>
              <a:t>page </a:t>
            </a:r>
            <a:r>
              <a:rPr lang="en-US" sz="1400" dirty="0" smtClean="0">
                <a:solidFill>
                  <a:schemeClr val="bg1"/>
                </a:solidFill>
                <a:latin typeface="Verdana" charset="0"/>
              </a:rPr>
              <a:t>on </a:t>
            </a:r>
            <a:r>
              <a:rPr lang="en-US" sz="1400" dirty="0" err="1" smtClean="0">
                <a:solidFill>
                  <a:schemeClr val="bg1"/>
                </a:solidFill>
                <a:latin typeface="Verdana" charset="0"/>
              </a:rPr>
              <a:t>www.ieee.org</a:t>
            </a:r>
            <a:endParaRPr lang="en-US" sz="1400" dirty="0">
              <a:solidFill>
                <a:schemeClr val="bg1"/>
              </a:solidFill>
              <a:latin typeface="Verdana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4457700" y="3820584"/>
            <a:ext cx="20510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1003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4445000" y="2931584"/>
            <a:ext cx="7810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1003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1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final paper preparation and </a:t>
            </a:r>
            <a:r>
              <a:rPr lang="en-US" dirty="0" smtClean="0"/>
              <a:t>submission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048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Verdana" charset="0"/>
              </a:rPr>
              <a:t>If your paper is accepted to an IEEE sponsored conference, you will receive final submission instructions</a:t>
            </a:r>
            <a:r>
              <a:rPr lang="en-US" sz="1800" dirty="0" smtClean="0">
                <a:latin typeface="Verdana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latin typeface="Verdana" charset="0"/>
            </a:endParaRPr>
          </a:p>
          <a:p>
            <a:pPr marL="0" indent="0">
              <a:buNone/>
            </a:pPr>
            <a:endParaRPr lang="en-US" sz="1800" dirty="0" smtClean="0">
              <a:latin typeface="Verdana" charset="0"/>
            </a:endParaRPr>
          </a:p>
          <a:p>
            <a:pPr marL="0" indent="0">
              <a:buNone/>
            </a:pPr>
            <a:r>
              <a:rPr lang="en-US" sz="1800" dirty="0">
                <a:latin typeface="Verdana"/>
                <a:cs typeface="Verdana"/>
              </a:rPr>
              <a:t>For general information for </a:t>
            </a:r>
            <a:r>
              <a:rPr lang="en-US" sz="1800" dirty="0" smtClean="0">
                <a:latin typeface="Verdana"/>
                <a:cs typeface="Verdana"/>
              </a:rPr>
              <a:t>authors</a:t>
            </a:r>
            <a:r>
              <a:rPr lang="en-US" sz="1800" dirty="0">
                <a:latin typeface="Verdana"/>
                <a:cs typeface="Verdana"/>
              </a:rPr>
              <a:t>, go to the </a:t>
            </a:r>
            <a:r>
              <a:rPr lang="en-US" sz="1800">
                <a:latin typeface="Verdana"/>
                <a:cs typeface="Verdana"/>
              </a:rPr>
              <a:t>conference </a:t>
            </a:r>
            <a:r>
              <a:rPr lang="en-US" sz="1800" smtClean="0">
                <a:latin typeface="Verdana"/>
                <a:cs typeface="Verdana"/>
              </a:rPr>
              <a:t>sponsor’s </a:t>
            </a:r>
            <a:r>
              <a:rPr lang="en-US" sz="1800" dirty="0">
                <a:latin typeface="Verdana"/>
                <a:cs typeface="Verdana"/>
              </a:rPr>
              <a:t>information page.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14" descr="final submit to confer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046288"/>
            <a:ext cx="4791253" cy="2449512"/>
          </a:xfrm>
          <a:prstGeom prst="rect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info for auth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3981450"/>
            <a:ext cx="3784600" cy="1982788"/>
          </a:xfrm>
          <a:prstGeom prst="rect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4997450"/>
            <a:ext cx="7772400" cy="650875"/>
          </a:xfrm>
        </p:spPr>
        <p:txBody>
          <a:bodyPr/>
          <a:lstStyle/>
          <a:p>
            <a:pPr algn="ctr" eaLnBrk="1" hangingPunct="1"/>
            <a:r>
              <a:rPr lang="en-US" i="1" dirty="0">
                <a:latin typeface="Verdana" charset="0"/>
                <a:ea typeface="ＭＳ Ｐゴシック" charset="0"/>
                <a:cs typeface="ＭＳ Ｐゴシック" charset="0"/>
              </a:rPr>
              <a:t>Thank You.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6863" y="609600"/>
            <a:ext cx="8577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5582"/>
                </a:solidFill>
                <a:latin typeface="Verdana" charset="0"/>
              </a:rPr>
              <a:t>IEEE would like you to reach your full potential as a published author.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95288" y="2393950"/>
            <a:ext cx="8388350" cy="1811338"/>
            <a:chOff x="395862" y="2311630"/>
            <a:chExt cx="8387325" cy="1811628"/>
          </a:xfrm>
        </p:grpSpPr>
        <p:sp>
          <p:nvSpPr>
            <p:cNvPr id="10" name="Rounded Rectangle 16"/>
            <p:cNvSpPr>
              <a:spLocks noChangeArrowheads="1"/>
            </p:cNvSpPr>
            <p:nvPr/>
          </p:nvSpPr>
          <p:spPr bwMode="auto">
            <a:xfrm>
              <a:off x="395862" y="2311630"/>
              <a:ext cx="8387325" cy="181162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86339" y="2681577"/>
              <a:ext cx="7771450" cy="112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80000"/>
              </a:pPr>
              <a:r>
                <a:rPr lang="en-US" sz="2800" dirty="0">
                  <a:solidFill>
                    <a:schemeClr val="bg1"/>
                  </a:solidFill>
                  <a:latin typeface="Verdana" charset="0"/>
                </a:rPr>
                <a:t>Visit </a:t>
              </a:r>
              <a:r>
                <a:rPr lang="en-US" sz="2800" b="1" dirty="0">
                  <a:solidFill>
                    <a:schemeClr val="bg1"/>
                  </a:solidFill>
                  <a:latin typeface="Verdana" charset="0"/>
                </a:rPr>
                <a:t>www.ieee.org/go/authorship</a:t>
              </a:r>
            </a:p>
            <a:p>
              <a:pPr algn="ctr" eaLnBrk="1" hangingPunct="1">
                <a:spcBef>
                  <a:spcPct val="20000"/>
                </a:spcBef>
                <a:buClr>
                  <a:schemeClr val="bg2"/>
                </a:buClr>
                <a:buSzPct val="80000"/>
              </a:pPr>
              <a:r>
                <a:rPr lang="en-US" sz="2800" dirty="0">
                  <a:solidFill>
                    <a:schemeClr val="bg1"/>
                  </a:solidFill>
                  <a:latin typeface="Verdana" charset="0"/>
                </a:rPr>
                <a:t>Browse </a:t>
              </a:r>
              <a:r>
                <a:rPr lang="en-US" sz="2800" b="1" dirty="0">
                  <a:solidFill>
                    <a:schemeClr val="bg1"/>
                  </a:solidFill>
                  <a:latin typeface="Verdana" charset="0"/>
                </a:rPr>
                <a:t>www.ieee.org/ieeexplore</a:t>
              </a: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80000"/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80000"/>
                <a:buFontTx/>
                <a:buBlip>
                  <a:blip r:embed="rId3"/>
                </a:buBlip>
              </a:pPr>
              <a:endParaRPr lang="en-US" sz="28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ublish with IEEE by following four main steps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981199"/>
            <a:ext cx="5283200" cy="3894667"/>
          </a:xfrm>
        </p:spPr>
        <p:txBody>
          <a:bodyPr/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4A8319"/>
                </a:solidFill>
              </a:rPr>
              <a:t>Choose</a:t>
            </a:r>
            <a:r>
              <a:rPr lang="en-US" sz="2400" b="1" dirty="0" smtClean="0"/>
              <a:t> </a:t>
            </a:r>
            <a:r>
              <a:rPr lang="en-US" sz="2400" dirty="0" smtClean="0"/>
              <a:t>an IEEE periodical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81C6"/>
                </a:solidFill>
              </a:rPr>
              <a:t>Prepare</a:t>
            </a:r>
            <a:r>
              <a:rPr lang="en-US" sz="2400" b="1" dirty="0" smtClean="0"/>
              <a:t> </a:t>
            </a:r>
            <a:r>
              <a:rPr lang="en-US" sz="2400" dirty="0" smtClean="0"/>
              <a:t>your manuscript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810031"/>
                </a:solidFill>
              </a:rPr>
              <a:t>Submit</a:t>
            </a:r>
            <a:r>
              <a:rPr lang="en-US" sz="2400" b="1" dirty="0" smtClean="0"/>
              <a:t> </a:t>
            </a:r>
            <a:r>
              <a:rPr lang="en-US" sz="2400" dirty="0" smtClean="0"/>
              <a:t>your article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541868"/>
                </a:solidFill>
              </a:rPr>
              <a:t>Review </a:t>
            </a:r>
            <a:r>
              <a:rPr lang="en-US" sz="2400" dirty="0" smtClean="0"/>
              <a:t>process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1314752" y="5894093"/>
            <a:ext cx="6171276" cy="378864"/>
          </a:xfrm>
          <a:prstGeom prst="rightArrow">
            <a:avLst>
              <a:gd name="adj1" fmla="val 50000"/>
              <a:gd name="adj2" fmla="val 64047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2001912" y="5932649"/>
            <a:ext cx="310896" cy="31089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38423" y="5932649"/>
            <a:ext cx="310896" cy="31089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74934" y="5932649"/>
            <a:ext cx="310896" cy="31089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11445" y="5932649"/>
            <a:ext cx="310896" cy="31089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6" name="Alternate Process 15"/>
          <p:cNvSpPr/>
          <p:nvPr/>
        </p:nvSpPr>
        <p:spPr bwMode="auto">
          <a:xfrm>
            <a:off x="5994408" y="2036260"/>
            <a:ext cx="1993891" cy="604545"/>
          </a:xfrm>
          <a:prstGeom prst="flowChartAlternateProcess">
            <a:avLst/>
          </a:prstGeom>
          <a:solidFill>
            <a:srgbClr val="4A831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Verdana"/>
                <a:ea typeface="ＭＳ Ｐゴシック" pitchFamily="28" charset="-128"/>
                <a:cs typeface="Verdana"/>
              </a:rPr>
              <a:t>Choose</a:t>
            </a:r>
            <a:endParaRPr lang="en-US" sz="18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17" name="Alternate Process 16"/>
          <p:cNvSpPr/>
          <p:nvPr/>
        </p:nvSpPr>
        <p:spPr bwMode="auto">
          <a:xfrm>
            <a:off x="5994408" y="3569256"/>
            <a:ext cx="1993891" cy="604545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Verdana"/>
                <a:ea typeface="ＭＳ Ｐゴシック" pitchFamily="28" charset="-128"/>
                <a:cs typeface="Verdana"/>
              </a:rPr>
              <a:t>Submit</a:t>
            </a:r>
            <a:endParaRPr lang="en-US" sz="18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18" name="Alternate Process 17"/>
          <p:cNvSpPr/>
          <p:nvPr/>
        </p:nvSpPr>
        <p:spPr bwMode="auto">
          <a:xfrm>
            <a:off x="5994408" y="2802758"/>
            <a:ext cx="1993891" cy="604545"/>
          </a:xfrm>
          <a:prstGeom prst="flowChartAlternateProcess">
            <a:avLst/>
          </a:prstGeom>
          <a:solidFill>
            <a:srgbClr val="0081C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Verdana"/>
                <a:ea typeface="ＭＳ Ｐゴシック" pitchFamily="28" charset="-128"/>
                <a:cs typeface="Verdana"/>
              </a:rPr>
              <a:t>Prepare</a:t>
            </a:r>
            <a:endParaRPr lang="en-US" sz="18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19" name="Alternate Process 18"/>
          <p:cNvSpPr/>
          <p:nvPr/>
        </p:nvSpPr>
        <p:spPr bwMode="auto">
          <a:xfrm>
            <a:off x="5994408" y="4335755"/>
            <a:ext cx="1993891" cy="604545"/>
          </a:xfrm>
          <a:prstGeom prst="flowChartAlternateProcess">
            <a:avLst/>
          </a:prstGeom>
          <a:solidFill>
            <a:srgbClr val="54186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Verdana"/>
                <a:ea typeface="ＭＳ Ｐゴシック" pitchFamily="28" charset="-128"/>
                <a:cs typeface="Verdana"/>
              </a:rPr>
              <a:t>Review</a:t>
            </a:r>
            <a:endParaRPr lang="en-US" sz="18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 flipV="1">
            <a:off x="6832603" y="2523359"/>
            <a:ext cx="317500" cy="245241"/>
          </a:xfrm>
          <a:prstGeom prst="triangle">
            <a:avLst/>
          </a:prstGeom>
          <a:solidFill>
            <a:srgbClr val="4A831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 flipV="1">
            <a:off x="6832603" y="3314992"/>
            <a:ext cx="317500" cy="245241"/>
          </a:xfrm>
          <a:prstGeom prst="triangle">
            <a:avLst/>
          </a:prstGeom>
          <a:solidFill>
            <a:srgbClr val="0081C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flipV="1">
            <a:off x="6832603" y="4072760"/>
            <a:ext cx="317500" cy="245241"/>
          </a:xfrm>
          <a:prstGeom prst="triangle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9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4A8319"/>
                </a:solidFill>
              </a:rPr>
              <a:t>Choose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Publish your research where it will have the most impact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6" name="Right Arrow 5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rgbClr val="4A8319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787391" y="2493438"/>
            <a:ext cx="2556934" cy="2556934"/>
          </a:xfrm>
          <a:prstGeom prst="ellipse">
            <a:avLst/>
          </a:prstGeom>
          <a:solidFill>
            <a:srgbClr val="4A8319">
              <a:alpha val="2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42720" y="2484971"/>
            <a:ext cx="2556934" cy="2556934"/>
          </a:xfrm>
          <a:prstGeom prst="ellipse">
            <a:avLst/>
          </a:prstGeom>
          <a:solidFill>
            <a:srgbClr val="DECC73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81117" y="2484971"/>
            <a:ext cx="2556934" cy="2556934"/>
          </a:xfrm>
          <a:prstGeom prst="ellipse">
            <a:avLst/>
          </a:prstGeom>
          <a:solidFill>
            <a:srgbClr val="0081C6">
              <a:alpha val="2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050268" y="3030676"/>
            <a:ext cx="1980380" cy="14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latin typeface="Verdana" charset="0"/>
              </a:rPr>
              <a:t>Scope &amp; </a:t>
            </a:r>
            <a:endParaRPr lang="en-US" sz="2000" b="1" dirty="0" smtClean="0">
              <a:latin typeface="Verdana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b="1" dirty="0" smtClean="0">
                <a:latin typeface="Verdana" charset="0"/>
              </a:rPr>
              <a:t>Readership</a:t>
            </a:r>
            <a:endParaRPr lang="en-US" sz="2000" b="1" dirty="0">
              <a:latin typeface="Verdana" charset="0"/>
            </a:endParaRPr>
          </a:p>
          <a:p>
            <a:pPr algn="ctr"/>
            <a:r>
              <a:rPr lang="en-US" sz="1400" dirty="0">
                <a:latin typeface="Verdana" charset="0"/>
              </a:rPr>
              <a:t>Subject/Topic scope </a:t>
            </a:r>
          </a:p>
          <a:p>
            <a:pPr algn="ctr"/>
            <a:r>
              <a:rPr lang="en-US" sz="1400" dirty="0">
                <a:latin typeface="Verdana" charset="0"/>
              </a:rPr>
              <a:t>Audience type</a:t>
            </a:r>
          </a:p>
          <a:p>
            <a:pPr algn="ctr"/>
            <a:endParaRPr lang="en-US" sz="1400" dirty="0">
              <a:latin typeface="Verdana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5796377" y="2940908"/>
            <a:ext cx="2377261" cy="16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 dirty="0" smtClean="0">
                <a:latin typeface="Verdana" charset="0"/>
              </a:rPr>
              <a:t>Prestige</a:t>
            </a:r>
            <a:endParaRPr lang="en-US" sz="1400" dirty="0">
              <a:latin typeface="Verdana" charset="0"/>
            </a:endParaRPr>
          </a:p>
          <a:p>
            <a:pPr algn="ctr"/>
            <a:r>
              <a:rPr lang="en-US" sz="1400" dirty="0">
                <a:latin typeface="Verdana" charset="0"/>
              </a:rPr>
              <a:t>Impact Factor</a:t>
            </a:r>
          </a:p>
          <a:p>
            <a:pPr algn="ctr"/>
            <a:r>
              <a:rPr lang="en-US" sz="1400" dirty="0">
                <a:latin typeface="Verdana" charset="0"/>
              </a:rPr>
              <a:t>Eigenfactor</a:t>
            </a:r>
            <a:r>
              <a:rPr lang="en-US" sz="1400" i="1" dirty="0">
                <a:latin typeface="Lucida Grande" charset="0"/>
                <a:sym typeface="Symbol" charset="0"/>
              </a:rPr>
              <a:t></a:t>
            </a:r>
            <a:r>
              <a:rPr lang="en-US" sz="1400" i="1" dirty="0">
                <a:latin typeface="Verdana" charset="0"/>
              </a:rPr>
              <a:t> </a:t>
            </a:r>
            <a:r>
              <a:rPr lang="en-US" sz="1400" dirty="0">
                <a:latin typeface="Verdana" charset="0"/>
              </a:rPr>
              <a:t>Score</a:t>
            </a:r>
          </a:p>
          <a:p>
            <a:pPr algn="ctr"/>
            <a:r>
              <a:rPr lang="en-US" sz="1400" dirty="0">
                <a:latin typeface="Verdana" charset="0"/>
              </a:rPr>
              <a:t>Article Influence</a:t>
            </a:r>
            <a:r>
              <a:rPr lang="en-US" sz="1400" i="1" dirty="0">
                <a:latin typeface="Lucida Grande" charset="0"/>
                <a:sym typeface="Symbol" charset="0"/>
              </a:rPr>
              <a:t></a:t>
            </a:r>
            <a:r>
              <a:rPr lang="en-US" sz="1400" b="1" i="1" dirty="0">
                <a:latin typeface="Verdana" charset="0"/>
              </a:rPr>
              <a:t> </a:t>
            </a:r>
            <a:r>
              <a:rPr lang="en-US" sz="1400" dirty="0">
                <a:latin typeface="Verdana" charset="0"/>
              </a:rPr>
              <a:t>Score</a:t>
            </a:r>
            <a:endParaRPr lang="en-US" sz="1400" b="1" dirty="0">
              <a:latin typeface="Verdana" charset="0"/>
            </a:endParaRPr>
          </a:p>
          <a:p>
            <a:pPr algn="ctr"/>
            <a:endParaRPr lang="en-US" sz="1400" dirty="0">
              <a:latin typeface="Verdana" charset="0"/>
            </a:endParaRPr>
          </a:p>
          <a:p>
            <a:pPr algn="ctr"/>
            <a:endParaRPr lang="en-US" sz="1400" dirty="0">
              <a:latin typeface="Verdana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583849" y="2940908"/>
            <a:ext cx="1840818" cy="126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Verdana" charset="0"/>
              </a:rPr>
              <a:t>P</a:t>
            </a:r>
            <a:r>
              <a:rPr lang="en-US" sz="2000" b="1" dirty="0" smtClean="0">
                <a:latin typeface="Verdana" charset="0"/>
              </a:rPr>
              <a:t>eriodical </a:t>
            </a:r>
          </a:p>
          <a:p>
            <a:pPr algn="ctr">
              <a:spcAft>
                <a:spcPts val="1000"/>
              </a:spcAft>
            </a:pPr>
            <a:r>
              <a:rPr lang="en-US" sz="2000" b="1" dirty="0" smtClean="0">
                <a:latin typeface="Verdana" charset="0"/>
              </a:rPr>
              <a:t>Availability</a:t>
            </a:r>
            <a:endParaRPr lang="en-US" sz="2000" b="1" dirty="0">
              <a:latin typeface="Verdana" charset="0"/>
            </a:endParaRPr>
          </a:p>
          <a:p>
            <a:pPr algn="ctr"/>
            <a:r>
              <a:rPr lang="en-US" sz="1400" dirty="0">
                <a:latin typeface="Verdana" charset="0"/>
              </a:rPr>
              <a:t>Cost-Effectiveness</a:t>
            </a:r>
          </a:p>
          <a:p>
            <a:pPr algn="ctr"/>
            <a:r>
              <a:rPr lang="en-US" sz="1400" dirty="0">
                <a:latin typeface="Verdana" charset="0"/>
              </a:rPr>
              <a:t>Open Access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694256" y="2391836"/>
            <a:ext cx="2743205" cy="2743205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49585" y="2391836"/>
            <a:ext cx="2743205" cy="2743205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587982" y="2391836"/>
            <a:ext cx="2743205" cy="2743205"/>
          </a:xfrm>
          <a:prstGeom prst="ellipse">
            <a:avLst/>
          </a:prstGeom>
          <a:noFill/>
          <a:ln w="12700" cap="flat" cmpd="sng" algn="ctr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6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>
            <a:off x="3996273" y="3710514"/>
            <a:ext cx="495305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4A8319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4A8319"/>
                </a:solidFill>
              </a:rPr>
              <a:t>Choose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Find periodicals in IEEE </a:t>
            </a:r>
            <a:r>
              <a:rPr lang="en-US" i="1" dirty="0" smtClean="0"/>
              <a:t>Xplore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65" y="2082801"/>
            <a:ext cx="4266406" cy="329971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15" name="Right Arrow 14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rgbClr val="4A8319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36" name="Title 1"/>
          <p:cNvSpPr>
            <a:spLocks/>
          </p:cNvSpPr>
          <p:nvPr/>
        </p:nvSpPr>
        <p:spPr bwMode="auto">
          <a:xfrm>
            <a:off x="674155" y="1907653"/>
            <a:ext cx="3449112" cy="16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Verdana" charset="0"/>
              </a:rPr>
              <a:t>Browse </a:t>
            </a:r>
            <a:r>
              <a:rPr lang="en-US" dirty="0" smtClean="0">
                <a:latin typeface="Verdana" charset="0"/>
              </a:rPr>
              <a:t>by </a:t>
            </a:r>
            <a:r>
              <a:rPr lang="en-US" b="1" dirty="0" smtClean="0">
                <a:latin typeface="Verdana" charset="0"/>
              </a:rPr>
              <a:t>Title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>
                <a:latin typeface="Verdana" charset="0"/>
              </a:rPr>
              <a:t>or </a:t>
            </a:r>
            <a:r>
              <a:rPr lang="en-US" b="1" dirty="0">
                <a:latin typeface="Verdana" charset="0"/>
              </a:rPr>
              <a:t>Topic</a:t>
            </a:r>
            <a:r>
              <a:rPr lang="en-US" dirty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to </a:t>
            </a:r>
            <a:r>
              <a:rPr lang="en-US" dirty="0">
                <a:latin typeface="Verdana" charset="0"/>
              </a:rPr>
              <a:t>find the </a:t>
            </a:r>
            <a:r>
              <a:rPr lang="en-US" dirty="0" smtClean="0">
                <a:latin typeface="Verdana" charset="0"/>
              </a:rPr>
              <a:t>periodical that’s </a:t>
            </a:r>
            <a:r>
              <a:rPr lang="en-US" dirty="0">
                <a:latin typeface="Verdana" charset="0"/>
              </a:rPr>
              <a:t>right for </a:t>
            </a:r>
            <a:r>
              <a:rPr lang="en-US" dirty="0" smtClean="0">
                <a:latin typeface="Verdana" charset="0"/>
              </a:rPr>
              <a:t>your research </a:t>
            </a: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sz="3200" dirty="0">
                <a:latin typeface="Times New Roman" charset="0"/>
              </a:rPr>
              <a:t/>
            </a:r>
            <a:br>
              <a:rPr lang="en-US" sz="3200" dirty="0">
                <a:latin typeface="Times New Roman" charset="0"/>
              </a:rPr>
            </a:br>
            <a:endParaRPr lang="en-US" sz="3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14F66D8-224F-9548-8A53-7705C7A37F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2200" dirty="0">
                <a:solidFill>
                  <a:srgbClr val="4A8319"/>
                </a:solidFill>
              </a:rPr>
              <a:t>Choose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Find periodicals in IEEE </a:t>
            </a:r>
            <a:r>
              <a:rPr lang="en-US" i="1" dirty="0" smtClean="0"/>
              <a:t>Xplore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65" y="2082801"/>
            <a:ext cx="4266405" cy="329971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27" name="Right Arrow 26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rgbClr val="4A8319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33" name="Title 1"/>
          <p:cNvSpPr>
            <a:spLocks/>
          </p:cNvSpPr>
          <p:nvPr/>
        </p:nvSpPr>
        <p:spPr bwMode="auto">
          <a:xfrm>
            <a:off x="699556" y="1983846"/>
            <a:ext cx="3508376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Verdana" charset="0"/>
              </a:rPr>
              <a:t>Find details on </a:t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>each IEEE periodical’s homepage</a:t>
            </a: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dirty="0">
                <a:latin typeface="Verdana" charset="0"/>
              </a:rPr>
              <a:t/>
            </a:r>
            <a:br>
              <a:rPr lang="en-US" dirty="0">
                <a:latin typeface="Verdana" charset="0"/>
              </a:rPr>
            </a:br>
            <a:r>
              <a:rPr lang="en-US" sz="3200" dirty="0">
                <a:latin typeface="Times New Roman" charset="0"/>
              </a:rPr>
              <a:t/>
            </a:r>
            <a:br>
              <a:rPr lang="en-US" sz="3200" dirty="0">
                <a:latin typeface="Times New Roman" charset="0"/>
              </a:rPr>
            </a:br>
            <a:endParaRPr lang="en-US" sz="3200" dirty="0">
              <a:latin typeface="Times New Roman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228173" y="2643714"/>
            <a:ext cx="495305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4A8319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965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0081C6"/>
                </a:solidFill>
              </a:rPr>
              <a:t>Prepare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IEEE Author Digital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7" y="1828800"/>
            <a:ext cx="4250267" cy="1320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robust resource with</a:t>
            </a:r>
            <a:br>
              <a:rPr lang="en-US" sz="2400" dirty="0" smtClean="0"/>
            </a:br>
            <a:r>
              <a:rPr lang="en-US" sz="2400" dirty="0" smtClean="0"/>
              <a:t>tools to prepare your </a:t>
            </a:r>
            <a:r>
              <a:rPr lang="en-US" sz="2400" dirty="0"/>
              <a:t>manuscript for </a:t>
            </a:r>
            <a:r>
              <a:rPr lang="en-US" sz="2400" dirty="0" smtClean="0"/>
              <a:t>publication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9668" y="3246108"/>
            <a:ext cx="46016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spcAft>
                <a:spcPts val="600"/>
              </a:spcAft>
              <a:buClr>
                <a:srgbClr val="0066A1"/>
              </a:buClr>
              <a:buSzPct val="110000"/>
              <a:buFont typeface="Wingdings" charset="2"/>
              <a:buChar char="§"/>
            </a:pPr>
            <a:r>
              <a:rPr lang="en-US" sz="1800" dirty="0" smtClean="0">
                <a:latin typeface="Verdana" charset="0"/>
              </a:rPr>
              <a:t>IEEE </a:t>
            </a:r>
            <a:r>
              <a:rPr lang="en-US" sz="1800" dirty="0">
                <a:latin typeface="Verdana" charset="0"/>
              </a:rPr>
              <a:t>Style Manual</a:t>
            </a:r>
          </a:p>
          <a:p>
            <a:pPr marL="285750" lvl="2" indent="-285750">
              <a:spcAft>
                <a:spcPts val="600"/>
              </a:spcAft>
              <a:buClr>
                <a:srgbClr val="0066A1"/>
              </a:buClr>
              <a:buSzPct val="110000"/>
              <a:buFont typeface="Wingdings" charset="2"/>
              <a:buChar char="§"/>
            </a:pPr>
            <a:r>
              <a:rPr lang="en-US" sz="1800" dirty="0">
                <a:latin typeface="Verdana" charset="0"/>
              </a:rPr>
              <a:t>Reference </a:t>
            </a:r>
            <a:r>
              <a:rPr lang="en-US" sz="1800" dirty="0" smtClean="0">
                <a:latin typeface="Verdana" charset="0"/>
              </a:rPr>
              <a:t>Preparation </a:t>
            </a:r>
            <a:br>
              <a:rPr lang="en-US" sz="1800" dirty="0" smtClean="0">
                <a:latin typeface="Verdana" charset="0"/>
              </a:rPr>
            </a:br>
            <a:r>
              <a:rPr lang="en-US" sz="1800" dirty="0" smtClean="0">
                <a:latin typeface="Verdana" charset="0"/>
              </a:rPr>
              <a:t>Assistant</a:t>
            </a:r>
            <a:endParaRPr lang="en-US" sz="1800" dirty="0">
              <a:latin typeface="Verdana" charset="0"/>
            </a:endParaRPr>
          </a:p>
          <a:p>
            <a:pPr marL="285750" lvl="2" indent="-285750">
              <a:spcAft>
                <a:spcPts val="600"/>
              </a:spcAft>
              <a:buClr>
                <a:srgbClr val="0066A1"/>
              </a:buClr>
              <a:buSzPct val="110000"/>
              <a:buFont typeface="Wingdings" charset="2"/>
              <a:buChar char="§"/>
            </a:pPr>
            <a:r>
              <a:rPr lang="en-US" sz="1800" dirty="0">
                <a:latin typeface="Verdana" charset="0"/>
              </a:rPr>
              <a:t>Editing Assistance</a:t>
            </a:r>
            <a:r>
              <a:rPr lang="en-US" sz="1800" dirty="0">
                <a:latin typeface="Times New Roman" charset="0"/>
              </a:rPr>
              <a:t> </a:t>
            </a:r>
            <a:endParaRPr lang="en-US" sz="1800" dirty="0" smtClean="0">
              <a:latin typeface="Times New Roman" charset="0"/>
            </a:endParaRPr>
          </a:p>
          <a:p>
            <a:pPr marL="285750" lvl="2" indent="-285750">
              <a:spcAft>
                <a:spcPts val="600"/>
              </a:spcAft>
              <a:buClr>
                <a:srgbClr val="0066A1"/>
              </a:buClr>
              <a:buSzPct val="110000"/>
              <a:buFont typeface="Wingdings" charset="2"/>
              <a:buChar char="§"/>
            </a:pPr>
            <a:r>
              <a:rPr lang="en-US" sz="1800" dirty="0" smtClean="0">
                <a:latin typeface="Verdana" charset="0"/>
              </a:rPr>
              <a:t>Templates</a:t>
            </a:r>
          </a:p>
          <a:p>
            <a:pPr marL="285750" lvl="2" indent="-285750">
              <a:spcAft>
                <a:spcPts val="600"/>
              </a:spcAft>
              <a:buClr>
                <a:srgbClr val="0066A1"/>
              </a:buClr>
              <a:buSzPct val="110000"/>
              <a:buFont typeface="Wingdings" charset="2"/>
              <a:buChar char="§"/>
            </a:pPr>
            <a:r>
              <a:rPr lang="en-US" sz="1800" dirty="0" smtClean="0">
                <a:latin typeface="Verdana" charset="0"/>
              </a:rPr>
              <a:t>Instructions for submitting multimedia materials</a:t>
            </a:r>
            <a:endParaRPr lang="en-US" sz="1800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4" y="1921939"/>
            <a:ext cx="3847900" cy="364913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10" name="Right Arrow 9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rgbClr val="0081C6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9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2200" dirty="0" smtClean="0">
                <a:solidFill>
                  <a:srgbClr val="810031"/>
                </a:solidFill>
              </a:rPr>
              <a:t>Submit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The submission process is easy through IEEE </a:t>
            </a:r>
            <a:r>
              <a:rPr lang="en-US" i="1" dirty="0" smtClean="0"/>
              <a:t>Xplore</a:t>
            </a:r>
            <a:endParaRPr lang="en-US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9" name="Right Arrow 8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rgbClr val="81003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294" y="2235202"/>
            <a:ext cx="3344863" cy="197489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7" y="2235202"/>
            <a:ext cx="4054416" cy="30680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6866457" y="3107272"/>
            <a:ext cx="8468" cy="8382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2855385" y="4267203"/>
            <a:ext cx="4239" cy="46778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22" name="Alternate Process 21"/>
          <p:cNvSpPr/>
          <p:nvPr/>
        </p:nvSpPr>
        <p:spPr bwMode="auto">
          <a:xfrm>
            <a:off x="1803409" y="4593204"/>
            <a:ext cx="2108190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Verdana" charset="0"/>
              </a:rPr>
              <a:t>Click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“Submit a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Manuscript”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8060266" y="2946405"/>
            <a:ext cx="8468" cy="8382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27" name="Alternate Process 26"/>
          <p:cNvSpPr/>
          <p:nvPr/>
        </p:nvSpPr>
        <p:spPr bwMode="auto">
          <a:xfrm>
            <a:off x="6443118" y="2738993"/>
            <a:ext cx="2311400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Follow the prompts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to set up an account</a:t>
            </a:r>
            <a:endParaRPr lang="en-US" sz="1600" dirty="0">
              <a:solidFill>
                <a:srgbClr val="FFFFFF"/>
              </a:solidFill>
              <a:latin typeface="Times New Roman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rot="5400000">
            <a:off x="2597948" y="4000502"/>
            <a:ext cx="3530600" cy="127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087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813800" cy="1143000"/>
          </a:xfrm>
        </p:spPr>
        <p:txBody>
          <a:bodyPr/>
          <a:lstStyle/>
          <a:p>
            <a:r>
              <a:rPr lang="en-US" sz="2200" dirty="0" smtClean="0">
                <a:solidFill>
                  <a:srgbClr val="810031"/>
                </a:solidFill>
              </a:rPr>
              <a:t>Submit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Start at </a:t>
            </a:r>
            <a:r>
              <a:rPr lang="en-US" dirty="0" err="1" smtClean="0"/>
              <a:t>ScholarOne</a:t>
            </a:r>
            <a:r>
              <a:rPr lang="en-US" dirty="0" smtClean="0"/>
              <a:t> Manuscripts</a:t>
            </a:r>
            <a:br>
              <a:rPr lang="en-US" dirty="0" smtClean="0"/>
            </a:br>
            <a:r>
              <a:rPr lang="en-US" dirty="0" smtClean="0"/>
              <a:t>Help Center for training and FAQs</a:t>
            </a:r>
            <a:endParaRPr lang="en-US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11" name="Right Arrow 10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rgbClr val="81003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270000" y="5384800"/>
            <a:ext cx="70739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>
                <a:latin typeface="Verdana" charset="0"/>
                <a:hlinkClick r:id="rId3"/>
              </a:rPr>
              <a:t>http</a:t>
            </a:r>
            <a:r>
              <a:rPr lang="en-US" sz="1600" u="sng" dirty="0">
                <a:latin typeface="Verdana" charset="0"/>
                <a:hlinkClick r:id="rId3"/>
              </a:rPr>
              <a:t>://mchelp.manuscriptcentral.com/gethelpnow/</a:t>
            </a:r>
            <a:r>
              <a:rPr lang="zh-CN" sz="1600" dirty="0">
                <a:latin typeface="Verdana" charset="0"/>
              </a:rPr>
              <a:t> </a:t>
            </a:r>
            <a:r>
              <a:rPr lang="en-US" sz="1600" dirty="0">
                <a:latin typeface="Verdana" charset="0"/>
              </a:rPr>
              <a:t/>
            </a:r>
            <a:br>
              <a:rPr lang="en-US" sz="1600" dirty="0">
                <a:latin typeface="Verdana" charset="0"/>
              </a:rPr>
            </a:br>
            <a:endParaRPr lang="en-US" sz="1600" dirty="0">
              <a:latin typeface="Verdana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64" y="2224907"/>
            <a:ext cx="3847900" cy="299239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5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4" y="3191936"/>
            <a:ext cx="3278302" cy="235214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 flipH="1">
            <a:off x="1517649" y="2508252"/>
            <a:ext cx="16176" cy="88053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686-1FE1-3F49-827A-397A0F8A5AC7}" type="datetime1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F66D8-224F-9548-8A53-7705C7A37F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70800" cy="1143000"/>
          </a:xfrm>
        </p:spPr>
        <p:txBody>
          <a:bodyPr/>
          <a:lstStyle/>
          <a:p>
            <a:r>
              <a:rPr lang="en-US" sz="2200" dirty="0" smtClean="0">
                <a:solidFill>
                  <a:srgbClr val="810031"/>
                </a:solidFill>
              </a:rPr>
              <a:t>Submit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 smtClean="0"/>
              <a:t>To submit an article, follow the on-screen directions</a:t>
            </a:r>
            <a:endParaRPr lang="en-US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314752" y="5894093"/>
            <a:ext cx="6171276" cy="378864"/>
            <a:chOff x="1314752" y="5894093"/>
            <a:chExt cx="6171276" cy="378864"/>
          </a:xfrm>
        </p:grpSpPr>
        <p:sp>
          <p:nvSpPr>
            <p:cNvPr id="9" name="Right Arrow 8"/>
            <p:cNvSpPr/>
            <p:nvPr/>
          </p:nvSpPr>
          <p:spPr bwMode="auto">
            <a:xfrm>
              <a:off x="1314752" y="5894093"/>
              <a:ext cx="6171276" cy="378864"/>
            </a:xfrm>
            <a:prstGeom prst="rightArrow">
              <a:avLst>
                <a:gd name="adj1" fmla="val 50000"/>
                <a:gd name="adj2" fmla="val 64047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01912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438423" y="5932649"/>
              <a:ext cx="310896" cy="3108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74934" y="5932649"/>
              <a:ext cx="310896" cy="310896"/>
            </a:xfrm>
            <a:prstGeom prst="ellipse">
              <a:avLst/>
            </a:prstGeom>
            <a:solidFill>
              <a:srgbClr val="81003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311445" y="5932649"/>
              <a:ext cx="310896" cy="31089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05" y="3191936"/>
            <a:ext cx="4291809" cy="20658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lternate Process 18"/>
          <p:cNvSpPr/>
          <p:nvPr/>
        </p:nvSpPr>
        <p:spPr bwMode="auto">
          <a:xfrm>
            <a:off x="740839" y="2231013"/>
            <a:ext cx="1862666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1   Type, Title</a:t>
            </a:r>
            <a:br>
              <a:rPr lang="en-US" sz="1600" dirty="0" smtClean="0">
                <a:solidFill>
                  <a:schemeClr val="bg1"/>
                </a:solidFill>
                <a:latin typeface="Verdana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     &amp; Abstract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5520267" y="2836333"/>
            <a:ext cx="16176" cy="88053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810031"/>
            </a:solidFill>
            <a:prstDash val="solid"/>
            <a:round/>
            <a:headEnd type="none" w="med" len="med"/>
            <a:tailEnd type="arrow" w="lg" len="sm"/>
          </a:ln>
          <a:effectLst/>
        </p:spPr>
      </p:cxnSp>
      <p:sp>
        <p:nvSpPr>
          <p:cNvPr id="32" name="Rounded Rectangle 31"/>
          <p:cNvSpPr/>
          <p:nvPr/>
        </p:nvSpPr>
        <p:spPr bwMode="auto">
          <a:xfrm>
            <a:off x="5270507" y="3810004"/>
            <a:ext cx="3653366" cy="1464733"/>
          </a:xfrm>
          <a:prstGeom prst="roundRect">
            <a:avLst>
              <a:gd name="adj" fmla="val 10309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42438" y="2345266"/>
            <a:ext cx="317500" cy="31750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34" name="Alternate Process 33"/>
          <p:cNvSpPr/>
          <p:nvPr/>
        </p:nvSpPr>
        <p:spPr bwMode="auto">
          <a:xfrm>
            <a:off x="4618572" y="2231013"/>
            <a:ext cx="1862666" cy="774673"/>
          </a:xfrm>
          <a:prstGeom prst="flowChartAlternateProcess">
            <a:avLst/>
          </a:prstGeom>
          <a:solidFill>
            <a:srgbClr val="81003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2   Attributes /</a:t>
            </a:r>
          </a:p>
          <a:p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    Keywords</a:t>
            </a:r>
            <a:endParaRPr lang="en-US" sz="1600" b="1" dirty="0">
              <a:solidFill>
                <a:schemeClr val="bg1"/>
              </a:solidFill>
              <a:latin typeface="Verdana"/>
              <a:ea typeface="ＭＳ Ｐゴシック" pitchFamily="28" charset="-128"/>
              <a:cs typeface="Verdana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720171" y="2345266"/>
            <a:ext cx="317500" cy="31750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274230" y="3475570"/>
            <a:ext cx="2749549" cy="2089150"/>
          </a:xfrm>
          <a:prstGeom prst="roundRect">
            <a:avLst>
              <a:gd name="adj" fmla="val 5446"/>
            </a:avLst>
          </a:prstGeom>
          <a:noFill/>
          <a:ln w="25400" cap="flat" cmpd="sng" algn="ctr">
            <a:solidFill>
              <a:srgbClr val="81003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r">
              <a:srgbClr val="000000">
                <a:alpha val="43000"/>
              </a:srgb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4363248" y="2175933"/>
            <a:ext cx="0" cy="353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020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algn="r">
            <a:srgbClr val="000000">
              <a:alpha val="43000"/>
            </a:srgbClr>
          </a:outerShdw>
        </a:effectLst>
      </a:spPr>
      <a:bodyPr>
        <a:prstTxWarp prst="textNoShape">
          <a:avLst/>
        </a:prstTxWarp>
      </a:bodyPr>
      <a:lstStyle>
        <a:defPPr>
          <a:defRPr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1869</TotalTime>
  <Words>1456</Words>
  <Application>Microsoft Office PowerPoint</Application>
  <PresentationFormat>On-screen Show (4:3)</PresentationFormat>
  <Paragraphs>238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ieee_corporate_template_1</vt:lpstr>
      <vt:lpstr>IEEE_customSlides</vt:lpstr>
      <vt:lpstr>How to Publish  with IEEE</vt:lpstr>
      <vt:lpstr>Publish with IEEE by following four main steps</vt:lpstr>
      <vt:lpstr>Choose Publish your research where it will have the most impact</vt:lpstr>
      <vt:lpstr>Choose Find periodicals in IEEE Xplore®</vt:lpstr>
      <vt:lpstr>Choose Find periodicals in IEEE Xplore®</vt:lpstr>
      <vt:lpstr>Prepare IEEE Author Digital Toolbox</vt:lpstr>
      <vt:lpstr>Submit The submission process is easy through IEEE Xplore</vt:lpstr>
      <vt:lpstr>Submit Start at ScholarOne Manuscripts Help Center for training and FAQs</vt:lpstr>
      <vt:lpstr>Submit To submit an article, follow the on-screen directions</vt:lpstr>
      <vt:lpstr>Submit To submit an article, follow the on-screen directions</vt:lpstr>
      <vt:lpstr>PowerPoint Presentation</vt:lpstr>
      <vt:lpstr>PowerPoint Presentation</vt:lpstr>
      <vt:lpstr>PowerPoint Presentation</vt:lpstr>
      <vt:lpstr>PowerPoint Presentation</vt:lpstr>
      <vt:lpstr>Review Possible review decisions </vt:lpstr>
      <vt:lpstr>Publishing with IEEE Conferences</vt:lpstr>
      <vt:lpstr>Author final paper preparation and submission instructions</vt:lpstr>
      <vt:lpstr>Thank You.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IEEE</cp:lastModifiedBy>
  <cp:revision>237</cp:revision>
  <cp:lastPrinted>2012-10-08T17:10:36Z</cp:lastPrinted>
  <dcterms:created xsi:type="dcterms:W3CDTF">2012-02-02T18:18:03Z</dcterms:created>
  <dcterms:modified xsi:type="dcterms:W3CDTF">2012-10-18T12:56:57Z</dcterms:modified>
</cp:coreProperties>
</file>